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8B886A9B-C719-4FDB-91F0-CC500276AEF8}">
  <a:tblStyle styleId="{8B886A9B-C719-4FDB-91F0-CC500276AEF8}"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med" w="med" type="none"/>
              <a:tailEnd len="med" w="med" type="none"/>
            </a:ln>
          </a:left>
          <a:right>
            <a:ln cap="flat" cmpd="sng" w="12700">
              <a:solidFill>
                <a:schemeClr val="lt1"/>
              </a:solidFill>
              <a:prstDash val="solid"/>
              <a:round/>
              <a:headEnd len="med" w="med" type="none"/>
              <a:tailEnd len="med" w="med" type="none"/>
            </a:ln>
          </a:right>
          <a:top>
            <a:ln cap="flat" cmpd="sng" w="12700">
              <a:solidFill>
                <a:schemeClr val="lt1"/>
              </a:solidFill>
              <a:prstDash val="solid"/>
              <a:round/>
              <a:headEnd len="med" w="med" type="none"/>
              <a:tailEnd len="med" w="med" type="none"/>
            </a:ln>
          </a:top>
          <a:bottom>
            <a:ln cap="flat" cmpd="sng" w="12700">
              <a:solidFill>
                <a:schemeClr val="lt1"/>
              </a:solidFill>
              <a:prstDash val="solid"/>
              <a:round/>
              <a:headEnd len="med" w="med" type="none"/>
              <a:tailEnd len="med" w="med" type="none"/>
            </a:ln>
          </a:bottom>
          <a:insideH>
            <a:ln cap="flat" cmpd="sng" w="12700">
              <a:solidFill>
                <a:schemeClr val="lt1"/>
              </a:solidFill>
              <a:prstDash val="solid"/>
              <a:round/>
              <a:headEnd len="med" w="med" type="none"/>
              <a:tailEnd len="med" w="med" type="none"/>
            </a:ln>
          </a:insideH>
          <a:insideV>
            <a:ln cap="flat" cmpd="sng" w="12700">
              <a:solidFill>
                <a:schemeClr val="lt1"/>
              </a:solidFill>
              <a:prstDash val="solid"/>
              <a:round/>
              <a:headEnd len="med" w="med" type="none"/>
              <a:tailEnd len="med" w="med" type="none"/>
            </a:ln>
          </a:insideV>
        </a:tcBdr>
        <a:fill>
          <a:solidFill>
            <a:srgbClr val="E6E6E6"/>
          </a:solidFill>
        </a:fill>
      </a:tcStyle>
    </a:wholeTbl>
    <a:band1H>
      <a:tcStyle>
        <a:fill>
          <a:solidFill>
            <a:srgbClr val="CACACA"/>
          </a:solidFill>
        </a:fill>
      </a:tcStyle>
    </a:band1H>
    <a:band1V>
      <a:tcStyle>
        <a:fill>
          <a:solidFill>
            <a:srgbClr val="CACACA"/>
          </a:solidFill>
        </a:fill>
      </a:tcStyle>
    </a:band1V>
    <a:lastCol>
      <a:tcTxStyle b="on" i="off">
        <a:font>
          <a:latin typeface="Calibri"/>
          <a:ea typeface="Calibri"/>
          <a:cs typeface="Calibri"/>
        </a:font>
        <a:schemeClr val="lt1"/>
      </a:tcTxStyle>
      <a:tcStyle>
        <a:fill>
          <a:solidFill>
            <a:schemeClr val="dk1"/>
          </a:solidFill>
        </a:fill>
      </a:tcStyle>
    </a:lastCol>
    <a:firstCol>
      <a:tcTxStyle b="on" i="off">
        <a:font>
          <a:latin typeface="Calibri"/>
          <a:ea typeface="Calibri"/>
          <a:cs typeface="Calibri"/>
        </a:font>
        <a:schemeClr val="lt1"/>
      </a:tcTxStyle>
      <a:tcStyle>
        <a:fill>
          <a:solidFill>
            <a:schemeClr val="dk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med" w="med" type="none"/>
              <a:tailEnd len="med" w="med" type="none"/>
            </a:ln>
          </a:top>
        </a:tcBdr>
        <a:fill>
          <a:solidFill>
            <a:schemeClr val="dk1"/>
          </a:solidFill>
        </a:fill>
      </a:tcStyle>
    </a:lastRow>
    <a:firstRow>
      <a:tcTxStyle b="on" i="off">
        <a:font>
          <a:latin typeface="Calibri"/>
          <a:ea typeface="Calibri"/>
          <a:cs typeface="Calibri"/>
        </a:font>
        <a:schemeClr val="lt1"/>
      </a:tcTxStyle>
      <a:tcStyle>
        <a:tcBdr>
          <a:bottom>
            <a:ln cap="flat" cmpd="sng" w="38100">
              <a:solidFill>
                <a:schemeClr val="lt1"/>
              </a:solidFill>
              <a:prstDash val="solid"/>
              <a:round/>
              <a:headEnd len="med" w="med" type="none"/>
              <a:tailEnd len="med" w="med" type="none"/>
            </a:ln>
          </a:bottom>
        </a:tcBdr>
        <a:fill>
          <a:solidFill>
            <a:schemeClr val="dk1"/>
          </a:solidFill>
        </a:fill>
      </a:tcStyle>
    </a:firstRow>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4" name="Shape 15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60" name="Shape 16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p>
            <a:pPr lvl="0" rtl="0">
              <a:spcBef>
                <a:spcPts val="0"/>
              </a:spcBef>
              <a:buNone/>
            </a:pPr>
            <a:r>
              <a:t/>
            </a:r>
            <a:endParaRPr/>
          </a:p>
        </p:txBody>
      </p:sp>
      <p:sp>
        <p:nvSpPr>
          <p:cNvPr id="166" name="Shape 166"/>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72" name="Shape 17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6" name="Shape 176"/>
        <p:cNvGrpSpPr/>
        <p:nvPr/>
      </p:nvGrpSpPr>
      <p:grpSpPr>
        <a:xfrm>
          <a:off x="0" y="0"/>
          <a:ext cx="0" cy="0"/>
          <a:chOff x="0" y="0"/>
          <a:chExt cx="0" cy="0"/>
        </a:xfrm>
      </p:grpSpPr>
      <p:sp>
        <p:nvSpPr>
          <p:cNvPr id="177" name="Shape 17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78" name="Shape 17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9" name="Shape 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5" name="Shape 9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7" name="Shape 10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7" name="Shape 1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4" name="Shape 12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4" name="Shape 13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41" name="Shape 14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47" name="Shape 14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Diapositive de titre">
    <p:spTree>
      <p:nvGrpSpPr>
        <p:cNvPr id="11" name="Shape 11"/>
        <p:cNvGrpSpPr/>
        <p:nvPr/>
      </p:nvGrpSpPr>
      <p:grpSpPr>
        <a:xfrm>
          <a:off x="0" y="0"/>
          <a:ext cx="0" cy="0"/>
          <a:chOff x="0" y="0"/>
          <a:chExt cx="0" cy="0"/>
        </a:xfrm>
      </p:grpSpPr>
      <p:sp>
        <p:nvSpPr>
          <p:cNvPr id="12" name="Shape 12"/>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 name="Shape 13"/>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4" name="Shape 1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5" name="Shape 1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6" name="Shape 1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fr-FR"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re et texte vertical">
    <p:spTree>
      <p:nvGrpSpPr>
        <p:cNvPr id="68" name="Shape 68"/>
        <p:cNvGrpSpPr/>
        <p:nvPr/>
      </p:nvGrpSpPr>
      <p:grpSpPr>
        <a:xfrm>
          <a:off x="0" y="0"/>
          <a:ext cx="0" cy="0"/>
          <a:chOff x="0" y="0"/>
          <a:chExt cx="0" cy="0"/>
        </a:xfrm>
      </p:grpSpPr>
      <p:sp>
        <p:nvSpPr>
          <p:cNvPr id="69" name="Shape 6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fr-FR" sz="12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Titre vertical et texte">
    <p:spTree>
      <p:nvGrpSpPr>
        <p:cNvPr id="74" name="Shape 74"/>
        <p:cNvGrpSpPr/>
        <p:nvPr/>
      </p:nvGrpSpPr>
      <p:grpSpPr>
        <a:xfrm>
          <a:off x="0" y="0"/>
          <a:ext cx="0" cy="0"/>
          <a:chOff x="0" y="0"/>
          <a:chExt cx="0" cy="0"/>
        </a:xfrm>
      </p:grpSpPr>
      <p:sp>
        <p:nvSpPr>
          <p:cNvPr id="75" name="Shape 75"/>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6" name="Shape 76"/>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7" name="Shape 7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fr-FR" sz="12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re et contenu">
    <p:spTree>
      <p:nvGrpSpPr>
        <p:cNvPr id="17" name="Shape 17"/>
        <p:cNvGrpSpPr/>
        <p:nvPr/>
      </p:nvGrpSpPr>
      <p:grpSpPr>
        <a:xfrm>
          <a:off x="0" y="0"/>
          <a:ext cx="0" cy="0"/>
          <a:chOff x="0" y="0"/>
          <a:chExt cx="0" cy="0"/>
        </a:xfrm>
      </p:grpSpPr>
      <p:sp>
        <p:nvSpPr>
          <p:cNvPr id="18" name="Shape 1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0" name="Shape 2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fr-FR"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u avec légende">
    <p:spTree>
      <p:nvGrpSpPr>
        <p:cNvPr id="23" name="Shape 23"/>
        <p:cNvGrpSpPr/>
        <p:nvPr/>
      </p:nvGrpSpPr>
      <p:grpSpPr>
        <a:xfrm>
          <a:off x="0" y="0"/>
          <a:ext cx="0" cy="0"/>
          <a:chOff x="0" y="0"/>
          <a:chExt cx="0" cy="0"/>
        </a:xfrm>
      </p:grpSpPr>
      <p:sp>
        <p:nvSpPr>
          <p:cNvPr id="24" name="Shape 24"/>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5" name="Shape 25"/>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6" name="Shape 26"/>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fr-FR"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Vide">
    <p:spTree>
      <p:nvGrpSpPr>
        <p:cNvPr id="30" name="Shape 30"/>
        <p:cNvGrpSpPr/>
        <p:nvPr/>
      </p:nvGrpSpPr>
      <p:grpSpPr>
        <a:xfrm>
          <a:off x="0" y="0"/>
          <a:ext cx="0" cy="0"/>
          <a:chOff x="0" y="0"/>
          <a:chExt cx="0" cy="0"/>
        </a:xfrm>
      </p:grpSpPr>
      <p:sp>
        <p:nvSpPr>
          <p:cNvPr id="31" name="Shape 3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fr-FR"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Titre de section">
    <p:spTree>
      <p:nvGrpSpPr>
        <p:cNvPr id="34" name="Shape 34"/>
        <p:cNvGrpSpPr/>
        <p:nvPr/>
      </p:nvGrpSpPr>
      <p:grpSpPr>
        <a:xfrm>
          <a:off x="0" y="0"/>
          <a:ext cx="0" cy="0"/>
          <a:chOff x="0" y="0"/>
          <a:chExt cx="0" cy="0"/>
        </a:xfrm>
      </p:grpSpPr>
      <p:sp>
        <p:nvSpPr>
          <p:cNvPr id="35" name="Shape 35"/>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6" name="Shape 3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7" name="Shape 3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fr-FR" sz="12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Deux contenus">
    <p:spTree>
      <p:nvGrpSpPr>
        <p:cNvPr id="40" name="Shape 40"/>
        <p:cNvGrpSpPr/>
        <p:nvPr/>
      </p:nvGrpSpPr>
      <p:grpSpPr>
        <a:xfrm>
          <a:off x="0" y="0"/>
          <a:ext cx="0" cy="0"/>
          <a:chOff x="0" y="0"/>
          <a:chExt cx="0" cy="0"/>
        </a:xfrm>
      </p:grpSpPr>
      <p:sp>
        <p:nvSpPr>
          <p:cNvPr id="41" name="Shape 4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2" name="Shape 42"/>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4" name="Shape 4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5" name="Shape 4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6" name="Shape 4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fr-FR" sz="12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aison">
    <p:spTree>
      <p:nvGrpSpPr>
        <p:cNvPr id="47" name="Shape 47"/>
        <p:cNvGrpSpPr/>
        <p:nvPr/>
      </p:nvGrpSpPr>
      <p:grpSpPr>
        <a:xfrm>
          <a:off x="0" y="0"/>
          <a:ext cx="0" cy="0"/>
          <a:chOff x="0" y="0"/>
          <a:chExt cx="0" cy="0"/>
        </a:xfrm>
      </p:grpSpPr>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9" name="Shape 49"/>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50" name="Shape 50"/>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51" name="Shape 51"/>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0" algn="l">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52" name="Shape 52"/>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0" algn="l">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53" name="Shape 5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4" name="Shape 5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fr-FR" sz="12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re seul">
    <p:spTree>
      <p:nvGrpSpPr>
        <p:cNvPr id="56" name="Shape 56"/>
        <p:cNvGrpSpPr/>
        <p:nvPr/>
      </p:nvGrpSpPr>
      <p:grpSpPr>
        <a:xfrm>
          <a:off x="0" y="0"/>
          <a:ext cx="0" cy="0"/>
          <a:chOff x="0" y="0"/>
          <a:chExt cx="0" cy="0"/>
        </a:xfrm>
      </p:grpSpPr>
      <p:sp>
        <p:nvSpPr>
          <p:cNvPr id="57" name="Shape 57"/>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fr-FR" sz="12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Image avec légende">
    <p:spTree>
      <p:nvGrpSpPr>
        <p:cNvPr id="61" name="Shape 61"/>
        <p:cNvGrpSpPr/>
        <p:nvPr/>
      </p:nvGrpSpPr>
      <p:grpSpPr>
        <a:xfrm>
          <a:off x="0" y="0"/>
          <a:ext cx="0" cy="0"/>
          <a:chOff x="0" y="0"/>
          <a:chExt cx="0" cy="0"/>
        </a:xfrm>
      </p:grpSpPr>
      <p:sp>
        <p:nvSpPr>
          <p:cNvPr id="62" name="Shape 62"/>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4" name="Shape 64"/>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sz="1200">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lang="fr-FR" sz="12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fr-FR"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type="ctrTitle"/>
          </p:nvPr>
        </p:nvSpPr>
        <p:spPr>
          <a:xfrm>
            <a:off x="683568" y="332656"/>
            <a:ext cx="7772400" cy="2457466"/>
          </a:xfrm>
          <a:prstGeom prst="rect">
            <a:avLst/>
          </a:prstGeom>
          <a:solidFill>
            <a:srgbClr val="B6DDE7"/>
          </a:solid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fr-FR" sz="4400" u="none" cap="none" strike="noStrike">
                <a:solidFill>
                  <a:schemeClr val="dk1"/>
                </a:solidFill>
                <a:latin typeface="Calibri"/>
                <a:ea typeface="Calibri"/>
                <a:cs typeface="Calibri"/>
                <a:sym typeface="Calibri"/>
              </a:rPr>
              <a:t>Financièrement libre avec la colocation</a:t>
            </a:r>
          </a:p>
        </p:txBody>
      </p:sp>
      <p:pic>
        <p:nvPicPr>
          <p:cNvPr descr="plan coloc.jpg" id="85" name="Shape 85"/>
          <p:cNvPicPr preferRelativeResize="0"/>
          <p:nvPr/>
        </p:nvPicPr>
        <p:blipFill rotWithShape="1">
          <a:blip r:embed="rId3">
            <a:alphaModFix/>
          </a:blip>
          <a:srcRect b="0" l="0" r="0" t="0"/>
          <a:stretch/>
        </p:blipFill>
        <p:spPr>
          <a:xfrm>
            <a:off x="2051719" y="2996951"/>
            <a:ext cx="4672022" cy="2118544"/>
          </a:xfrm>
          <a:prstGeom prst="rect">
            <a:avLst/>
          </a:prstGeom>
          <a:noFill/>
          <a:ln>
            <a:noFill/>
          </a:ln>
        </p:spPr>
      </p:pic>
      <p:sp>
        <p:nvSpPr>
          <p:cNvPr id="86" name="Shape 86"/>
          <p:cNvSpPr txBox="1"/>
          <p:nvPr/>
        </p:nvSpPr>
        <p:spPr>
          <a:xfrm>
            <a:off x="827583" y="5517232"/>
            <a:ext cx="7416824" cy="830996"/>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0" i="0" lang="fr-FR" sz="2400" u="none" cap="none" strike="noStrike">
                <a:solidFill>
                  <a:srgbClr val="00B0F0"/>
                </a:solidFill>
                <a:latin typeface="Calibri"/>
                <a:ea typeface="Calibri"/>
                <a:cs typeface="Calibri"/>
                <a:sym typeface="Calibri"/>
              </a:rPr>
              <a:t>Ou comment obtenir au moins 10 % de rentabilité nette au minimum</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sp>
        <p:nvSpPr>
          <p:cNvPr id="156" name="Shape 156"/>
          <p:cNvSpPr txBox="1"/>
          <p:nvPr>
            <p:ph type="ctrTitle"/>
          </p:nvPr>
        </p:nvSpPr>
        <p:spPr>
          <a:xfrm>
            <a:off x="683568" y="404663"/>
            <a:ext cx="7772400" cy="1470024"/>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Calibri"/>
              <a:buNone/>
            </a:pPr>
            <a:r>
              <a:rPr b="0" i="0" lang="fr-FR" sz="4400" u="none" cap="none" strike="noStrike">
                <a:solidFill>
                  <a:srgbClr val="00B0F0"/>
                </a:solidFill>
                <a:latin typeface="Calibri"/>
                <a:ea typeface="Calibri"/>
                <a:cs typeface="Calibri"/>
                <a:sym typeface="Calibri"/>
              </a:rPr>
              <a:t>Pourquoi investir dans la colocation</a:t>
            </a:r>
          </a:p>
        </p:txBody>
      </p:sp>
      <p:sp>
        <p:nvSpPr>
          <p:cNvPr id="157" name="Shape 157"/>
          <p:cNvSpPr txBox="1"/>
          <p:nvPr>
            <p:ph idx="1" type="subTitle"/>
          </p:nvPr>
        </p:nvSpPr>
        <p:spPr>
          <a:xfrm>
            <a:off x="755575" y="1988840"/>
            <a:ext cx="7848871" cy="4608512"/>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Création de patrimoine,</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Rentabilité très importante,</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Gain de temps, d’argent, </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Pas de création d’un 2</a:t>
            </a:r>
            <a:r>
              <a:rPr b="0" baseline="30000" i="0" lang="fr-FR" sz="1280" u="none" cap="none" strike="noStrike">
                <a:solidFill>
                  <a:srgbClr val="888888"/>
                </a:solidFill>
                <a:latin typeface="Calibri"/>
                <a:ea typeface="Calibri"/>
                <a:cs typeface="Calibri"/>
                <a:sym typeface="Calibri"/>
              </a:rPr>
              <a:t>ème</a:t>
            </a:r>
            <a:r>
              <a:rPr b="0" i="0" lang="fr-FR" sz="1280" u="none" cap="none" strike="noStrike">
                <a:solidFill>
                  <a:srgbClr val="888888"/>
                </a:solidFill>
                <a:latin typeface="Calibri"/>
                <a:ea typeface="Calibri"/>
                <a:cs typeface="Calibri"/>
                <a:sym typeface="Calibri"/>
              </a:rPr>
              <a:t> travail (versus loc saisonnière)</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Facilité à mettre en place,</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Facilité à gérer, une fois tout mis en place, 15 minutes par mois environ. </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Facilité pour obtenir un prêt bancaire,</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Surface plus grande/prix au m² moins cher,</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 de marge de négociation,</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Optimisation de chaque chambre,</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Peu ou pas de dégradations,</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Gros travaux pas forcément nécessaires, </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Peu réglementée par la loi (ALUR),</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Facilité au niveau administratif (1 seul bail, engagement de caution solidaire possible),</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Secteur en pleine expansion, pas ou peu de concurrence, </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Pas ou peu de vacances locatives, </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Facilité pour trouver les locataires (anciens/nouveaux),</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Concerne tous les publics,</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Division des risques, </a:t>
            </a:r>
          </a:p>
          <a:p>
            <a:pPr indent="0" lvl="0" marL="0" marR="0" rtl="0" algn="l">
              <a:lnSpc>
                <a:spcPct val="80000"/>
              </a:lnSpc>
              <a:spcBef>
                <a:spcPts val="256"/>
              </a:spcBef>
              <a:spcAft>
                <a:spcPts val="0"/>
              </a:spcAft>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Facilement gérable à distance ou via les agences,</a:t>
            </a:r>
          </a:p>
          <a:p>
            <a:pPr indent="0" lvl="0" marL="0" marR="0" rtl="0" algn="l">
              <a:lnSpc>
                <a:spcPct val="80000"/>
              </a:lnSpc>
              <a:spcBef>
                <a:spcPts val="256"/>
              </a:spcBef>
              <a:buClr>
                <a:srgbClr val="888888"/>
              </a:buClr>
              <a:buSzPct val="98461"/>
              <a:buFont typeface="Noto Sans Symbols"/>
              <a:buChar char="✓"/>
            </a:pPr>
            <a:r>
              <a:rPr b="0" i="0" lang="fr-FR" sz="1280" u="none" cap="none" strike="noStrike">
                <a:solidFill>
                  <a:srgbClr val="888888"/>
                </a:solidFill>
                <a:latin typeface="Calibri"/>
                <a:ea typeface="Calibri"/>
                <a:cs typeface="Calibri"/>
                <a:sym typeface="Calibri"/>
              </a:rPr>
              <a:t>…</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Calibri"/>
              <a:buNone/>
            </a:pPr>
            <a:r>
              <a:rPr b="0" i="0" lang="fr-FR" sz="3959" u="none" cap="none" strike="noStrike">
                <a:solidFill>
                  <a:srgbClr val="00B0F0"/>
                </a:solidFill>
                <a:latin typeface="Calibri"/>
                <a:ea typeface="Calibri"/>
                <a:cs typeface="Calibri"/>
                <a:sym typeface="Calibri"/>
              </a:rPr>
              <a:t>Ce que vous allez trouver dans cette formation</a:t>
            </a:r>
          </a:p>
        </p:txBody>
      </p:sp>
      <p:sp>
        <p:nvSpPr>
          <p:cNvPr id="163" name="Shape 163"/>
          <p:cNvSpPr txBox="1"/>
          <p:nvPr>
            <p:ph idx="1" type="body"/>
          </p:nvPr>
        </p:nvSpPr>
        <p:spPr>
          <a:xfrm>
            <a:off x="457200" y="1600200"/>
            <a:ext cx="8229600" cy="4997152"/>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97777"/>
              <a:buFont typeface="Noto Sans Symbols"/>
              <a:buChar char="✓"/>
            </a:pPr>
            <a:r>
              <a:rPr b="0" i="0" lang="fr-FR" sz="1760" u="none" cap="none" strike="noStrike">
                <a:solidFill>
                  <a:schemeClr val="dk1"/>
                </a:solidFill>
                <a:latin typeface="Calibri"/>
                <a:ea typeface="Calibri"/>
                <a:cs typeface="Calibri"/>
                <a:sym typeface="Calibri"/>
              </a:rPr>
              <a:t>Module 1. </a:t>
            </a:r>
            <a:r>
              <a:rPr lang="fr-FR" sz="1760"/>
              <a:t>Un point FONDAMENTAL avant de se lancer dans la colocation</a:t>
            </a:r>
            <a:r>
              <a:rPr b="0" i="0" lang="fr-FR" sz="1760" u="none" cap="none" strike="noStrike">
                <a:solidFill>
                  <a:schemeClr val="dk1"/>
                </a:solidFill>
                <a:latin typeface="Calibri"/>
                <a:ea typeface="Calibri"/>
                <a:cs typeface="Calibri"/>
                <a:sym typeface="Calibri"/>
              </a:rPr>
              <a:t>,</a:t>
            </a:r>
          </a:p>
          <a:p>
            <a:pPr indent="-342900" lvl="0" marL="342900" marR="0" rtl="0" algn="l">
              <a:lnSpc>
                <a:spcPct val="80000"/>
              </a:lnSpc>
              <a:spcBef>
                <a:spcPts val="352"/>
              </a:spcBef>
              <a:spcAft>
                <a:spcPts val="0"/>
              </a:spcAft>
              <a:buClr>
                <a:srgbClr val="00B0F0"/>
              </a:buClr>
              <a:buSzPct val="97777"/>
              <a:buFont typeface="Noto Sans Symbols"/>
              <a:buChar char="✓"/>
            </a:pPr>
            <a:r>
              <a:rPr b="0" i="0" lang="fr-FR" sz="1760" u="none" cap="none" strike="noStrike">
                <a:solidFill>
                  <a:srgbClr val="00B0F0"/>
                </a:solidFill>
                <a:latin typeface="Calibri"/>
                <a:ea typeface="Calibri"/>
                <a:cs typeface="Calibri"/>
                <a:sym typeface="Calibri"/>
              </a:rPr>
              <a:t>Module 2. Les plans,</a:t>
            </a:r>
          </a:p>
          <a:p>
            <a:pPr indent="-342900" lvl="0" marL="342900" marR="0" rtl="0" algn="l">
              <a:lnSpc>
                <a:spcPct val="80000"/>
              </a:lnSpc>
              <a:spcBef>
                <a:spcPts val="352"/>
              </a:spcBef>
              <a:spcAft>
                <a:spcPts val="0"/>
              </a:spcAft>
              <a:buClr>
                <a:schemeClr val="dk1"/>
              </a:buClr>
              <a:buSzPct val="97777"/>
              <a:buFont typeface="Noto Sans Symbols"/>
              <a:buChar char="✓"/>
            </a:pPr>
            <a:r>
              <a:rPr b="1" i="0" lang="fr-FR" sz="1760" u="none" cap="none" strike="noStrike">
                <a:solidFill>
                  <a:schemeClr val="dk1"/>
                </a:solidFill>
                <a:latin typeface="Calibri"/>
                <a:ea typeface="Calibri"/>
                <a:cs typeface="Calibri"/>
                <a:sym typeface="Calibri"/>
              </a:rPr>
              <a:t>Module 3.0</a:t>
            </a:r>
            <a:r>
              <a:rPr b="0" i="0" lang="fr-FR" sz="1760" u="none" cap="none" strike="noStrike">
                <a:solidFill>
                  <a:schemeClr val="dk1"/>
                </a:solidFill>
                <a:latin typeface="Calibri"/>
                <a:ea typeface="Calibri"/>
                <a:cs typeface="Calibri"/>
                <a:sym typeface="Calibri"/>
              </a:rPr>
              <a:t> Processus complet</a:t>
            </a:r>
          </a:p>
          <a:p>
            <a:pPr indent="-342900" lvl="0" marL="342900" marR="0" rtl="0" algn="l">
              <a:lnSpc>
                <a:spcPct val="80000"/>
              </a:lnSpc>
              <a:spcBef>
                <a:spcPts val="352"/>
              </a:spcBef>
              <a:spcAft>
                <a:spcPts val="0"/>
              </a:spcAft>
              <a:buClr>
                <a:srgbClr val="00B0F0"/>
              </a:buClr>
              <a:buSzPct val="97777"/>
              <a:buFont typeface="Noto Sans Symbols"/>
              <a:buChar char="✓"/>
            </a:pPr>
            <a:r>
              <a:rPr b="1" lang="fr-FR" sz="1760">
                <a:solidFill>
                  <a:srgbClr val="00B0F0"/>
                </a:solidFill>
              </a:rPr>
              <a:t>Module 3.1</a:t>
            </a:r>
            <a:r>
              <a:rPr b="1" i="0" lang="fr-FR" sz="1760" u="none" cap="none" strike="noStrike">
                <a:solidFill>
                  <a:srgbClr val="00B0F0"/>
                </a:solidFill>
                <a:latin typeface="Calibri"/>
                <a:ea typeface="Calibri"/>
                <a:cs typeface="Calibri"/>
                <a:sym typeface="Calibri"/>
              </a:rPr>
              <a:t> </a:t>
            </a:r>
            <a:r>
              <a:rPr i="0" lang="fr-FR" sz="1760" u="none" cap="none" strike="noStrike">
                <a:solidFill>
                  <a:srgbClr val="00B0F0"/>
                </a:solidFill>
                <a:latin typeface="Calibri"/>
                <a:ea typeface="Calibri"/>
                <a:cs typeface="Calibri"/>
                <a:sym typeface="Calibri"/>
              </a:rPr>
              <a:t>E</a:t>
            </a:r>
            <a:r>
              <a:rPr b="0" i="0" lang="fr-FR" sz="1760" u="none" cap="none" strike="noStrike">
                <a:solidFill>
                  <a:srgbClr val="00B0F0"/>
                </a:solidFill>
                <a:latin typeface="Calibri"/>
                <a:ea typeface="Calibri"/>
                <a:cs typeface="Calibri"/>
                <a:sym typeface="Calibri"/>
              </a:rPr>
              <a:t>tude de marché</a:t>
            </a:r>
          </a:p>
          <a:p>
            <a:pPr indent="-342900" lvl="0" marL="342900" marR="0" rtl="0" algn="l">
              <a:lnSpc>
                <a:spcPct val="80000"/>
              </a:lnSpc>
              <a:spcBef>
                <a:spcPts val="352"/>
              </a:spcBef>
              <a:spcAft>
                <a:spcPts val="0"/>
              </a:spcAft>
              <a:buClr>
                <a:schemeClr val="dk1"/>
              </a:buClr>
              <a:buSzPct val="97777"/>
              <a:buFont typeface="Noto Sans Symbols"/>
              <a:buChar char="✓"/>
            </a:pPr>
            <a:r>
              <a:rPr b="1" lang="fr-FR" sz="1760"/>
              <a:t>Module 3.2</a:t>
            </a:r>
            <a:r>
              <a:rPr lang="fr-FR" sz="1760"/>
              <a:t> Le courtier ou la banque</a:t>
            </a:r>
          </a:p>
          <a:p>
            <a:pPr indent="-342900" lvl="0" marL="342900" marR="0" rtl="0" algn="l">
              <a:lnSpc>
                <a:spcPct val="80000"/>
              </a:lnSpc>
              <a:spcBef>
                <a:spcPts val="352"/>
              </a:spcBef>
              <a:spcAft>
                <a:spcPts val="0"/>
              </a:spcAft>
              <a:buClr>
                <a:srgbClr val="00B0F0"/>
              </a:buClr>
              <a:buSzPct val="97777"/>
              <a:buFont typeface="Noto Sans Symbols"/>
              <a:buChar char="✓"/>
            </a:pPr>
            <a:r>
              <a:rPr b="1" lang="fr-FR" sz="1760">
                <a:solidFill>
                  <a:srgbClr val="00B0F0"/>
                </a:solidFill>
              </a:rPr>
              <a:t>Module 3.3 </a:t>
            </a:r>
            <a:r>
              <a:rPr lang="fr-FR" sz="1760">
                <a:solidFill>
                  <a:srgbClr val="00B0F0"/>
                </a:solidFill>
              </a:rPr>
              <a:t>Acheter un bien</a:t>
            </a:r>
          </a:p>
          <a:p>
            <a:pPr indent="-342900" lvl="0" marL="342900" marR="0" rtl="0" algn="l">
              <a:lnSpc>
                <a:spcPct val="80000"/>
              </a:lnSpc>
              <a:spcBef>
                <a:spcPts val="352"/>
              </a:spcBef>
              <a:spcAft>
                <a:spcPts val="0"/>
              </a:spcAft>
              <a:buClr>
                <a:schemeClr val="dk1"/>
              </a:buClr>
              <a:buSzPct val="97777"/>
              <a:buFont typeface="Noto Sans Symbols"/>
              <a:buChar char="✓"/>
            </a:pPr>
            <a:r>
              <a:rPr b="1" lang="fr-FR" sz="1760"/>
              <a:t>Module 3.4</a:t>
            </a:r>
            <a:r>
              <a:rPr lang="fr-FR" sz="1760"/>
              <a:t> Les travaux</a:t>
            </a:r>
          </a:p>
          <a:p>
            <a:pPr indent="-342900" lvl="0" marL="342900" marR="0" rtl="0" algn="l">
              <a:lnSpc>
                <a:spcPct val="80000"/>
              </a:lnSpc>
              <a:spcBef>
                <a:spcPts val="352"/>
              </a:spcBef>
              <a:spcAft>
                <a:spcPts val="0"/>
              </a:spcAft>
              <a:buClr>
                <a:srgbClr val="00B0F0"/>
              </a:buClr>
              <a:buSzPct val="97777"/>
              <a:buFont typeface="Noto Sans Symbols"/>
              <a:buChar char="✓"/>
            </a:pPr>
            <a:r>
              <a:rPr b="1" lang="fr-FR" sz="1760">
                <a:solidFill>
                  <a:srgbClr val="00B0F0"/>
                </a:solidFill>
              </a:rPr>
              <a:t>Module 3.5</a:t>
            </a:r>
            <a:r>
              <a:rPr lang="fr-FR" sz="1760">
                <a:solidFill>
                  <a:srgbClr val="00B0F0"/>
                </a:solidFill>
              </a:rPr>
              <a:t> La petite annonce</a:t>
            </a:r>
          </a:p>
          <a:p>
            <a:pPr indent="-342900" lvl="0" marL="342900" marR="0" rtl="0" algn="l">
              <a:lnSpc>
                <a:spcPct val="80000"/>
              </a:lnSpc>
              <a:spcBef>
                <a:spcPts val="352"/>
              </a:spcBef>
              <a:spcAft>
                <a:spcPts val="0"/>
              </a:spcAft>
              <a:buClr>
                <a:srgbClr val="000000"/>
              </a:buClr>
              <a:buSzPct val="97777"/>
              <a:buFont typeface="Noto Sans Symbols"/>
              <a:buChar char="✓"/>
            </a:pPr>
            <a:r>
              <a:rPr b="0" i="0" lang="fr-FR" sz="1760" u="none" cap="none" strike="noStrike">
                <a:solidFill>
                  <a:srgbClr val="000000"/>
                </a:solidFill>
                <a:latin typeface="Calibri"/>
                <a:ea typeface="Calibri"/>
                <a:cs typeface="Calibri"/>
                <a:sym typeface="Calibri"/>
              </a:rPr>
              <a:t>Module 4. Financement,</a:t>
            </a:r>
          </a:p>
          <a:p>
            <a:pPr indent="-342900" lvl="0" marL="342900" marR="0" rtl="0" algn="l">
              <a:lnSpc>
                <a:spcPct val="80000"/>
              </a:lnSpc>
              <a:spcBef>
                <a:spcPts val="352"/>
              </a:spcBef>
              <a:spcAft>
                <a:spcPts val="0"/>
              </a:spcAft>
              <a:buClr>
                <a:srgbClr val="00B0F0"/>
              </a:buClr>
              <a:buSzPct val="97777"/>
              <a:buFont typeface="Noto Sans Symbols"/>
              <a:buChar char="✓"/>
            </a:pPr>
            <a:r>
              <a:rPr lang="fr-FR" sz="1760">
                <a:solidFill>
                  <a:srgbClr val="00B0F0"/>
                </a:solidFill>
              </a:rPr>
              <a:t>Module 5. Fiscalité</a:t>
            </a:r>
          </a:p>
          <a:p>
            <a:pPr indent="-342900" lvl="0" marL="342900" marR="0" rtl="0" algn="l">
              <a:lnSpc>
                <a:spcPct val="80000"/>
              </a:lnSpc>
              <a:spcBef>
                <a:spcPts val="352"/>
              </a:spcBef>
              <a:spcAft>
                <a:spcPts val="0"/>
              </a:spcAft>
              <a:buClr>
                <a:schemeClr val="dk1"/>
              </a:buClr>
              <a:buSzPct val="97777"/>
              <a:buFont typeface="Noto Sans Symbols"/>
              <a:buChar char="✓"/>
            </a:pPr>
            <a:r>
              <a:rPr b="0" i="0" lang="fr-FR" sz="1760" u="none" cap="none" strike="noStrike">
                <a:solidFill>
                  <a:schemeClr val="dk1"/>
                </a:solidFill>
                <a:latin typeface="Calibri"/>
                <a:ea typeface="Calibri"/>
                <a:cs typeface="Calibri"/>
                <a:sym typeface="Calibri"/>
              </a:rPr>
              <a:t>Module </a:t>
            </a:r>
            <a:r>
              <a:rPr lang="fr-FR" sz="1760"/>
              <a:t>6</a:t>
            </a:r>
            <a:r>
              <a:rPr b="0" i="0" lang="fr-FR" sz="1760" u="none" cap="none" strike="noStrike">
                <a:solidFill>
                  <a:schemeClr val="dk1"/>
                </a:solidFill>
                <a:latin typeface="Calibri"/>
                <a:ea typeface="Calibri"/>
                <a:cs typeface="Calibri"/>
                <a:sym typeface="Calibri"/>
              </a:rPr>
              <a:t>. La CAF/MSA,</a:t>
            </a:r>
          </a:p>
          <a:p>
            <a:pPr indent="-342900" lvl="0" marL="342900" marR="0" rtl="0" algn="l">
              <a:lnSpc>
                <a:spcPct val="80000"/>
              </a:lnSpc>
              <a:spcBef>
                <a:spcPts val="352"/>
              </a:spcBef>
              <a:spcAft>
                <a:spcPts val="0"/>
              </a:spcAft>
              <a:buClr>
                <a:srgbClr val="00B0F0"/>
              </a:buClr>
              <a:buSzPct val="97777"/>
              <a:buFont typeface="Noto Sans Symbols"/>
              <a:buChar char="✓"/>
            </a:pPr>
            <a:r>
              <a:rPr b="0" i="0" lang="fr-FR" sz="1760" u="none" cap="none" strike="noStrike">
                <a:solidFill>
                  <a:srgbClr val="00B0F0"/>
                </a:solidFill>
                <a:latin typeface="Calibri"/>
                <a:ea typeface="Calibri"/>
                <a:cs typeface="Calibri"/>
                <a:sym typeface="Calibri"/>
              </a:rPr>
              <a:t>Module 7. La </a:t>
            </a:r>
            <a:r>
              <a:rPr lang="fr-FR" sz="1760">
                <a:solidFill>
                  <a:srgbClr val="00B0F0"/>
                </a:solidFill>
              </a:rPr>
              <a:t>décoration</a:t>
            </a:r>
            <a:r>
              <a:rPr b="0" i="0" lang="fr-FR" sz="1760" u="none" cap="none" strike="noStrike">
                <a:solidFill>
                  <a:srgbClr val="00B0F0"/>
                </a:solidFill>
                <a:latin typeface="Calibri"/>
                <a:ea typeface="Calibri"/>
                <a:cs typeface="Calibri"/>
                <a:sym typeface="Calibri"/>
              </a:rPr>
              <a:t>,</a:t>
            </a:r>
          </a:p>
          <a:p>
            <a:pPr indent="-342900" lvl="0" marL="342900" marR="0" rtl="0" algn="l">
              <a:lnSpc>
                <a:spcPct val="80000"/>
              </a:lnSpc>
              <a:spcBef>
                <a:spcPts val="352"/>
              </a:spcBef>
              <a:spcAft>
                <a:spcPts val="0"/>
              </a:spcAft>
              <a:buClr>
                <a:schemeClr val="dk1"/>
              </a:buClr>
              <a:buSzPct val="97777"/>
              <a:buFont typeface="Noto Sans Symbols"/>
              <a:buChar char="✓"/>
            </a:pPr>
            <a:r>
              <a:rPr lang="fr-FR" sz="1760"/>
              <a:t>Module 8.0 Conseils travaux</a:t>
            </a:r>
          </a:p>
          <a:p>
            <a:pPr indent="-342900" lvl="0" marL="342900" marR="0" rtl="0" algn="l">
              <a:lnSpc>
                <a:spcPct val="80000"/>
              </a:lnSpc>
              <a:spcBef>
                <a:spcPts val="352"/>
              </a:spcBef>
              <a:spcAft>
                <a:spcPts val="0"/>
              </a:spcAft>
              <a:buClr>
                <a:srgbClr val="00B0F0"/>
              </a:buClr>
              <a:buSzPct val="97777"/>
              <a:buFont typeface="Noto Sans Symbols"/>
              <a:buChar char="✓"/>
            </a:pPr>
            <a:r>
              <a:rPr lang="fr-FR" sz="1760">
                <a:solidFill>
                  <a:srgbClr val="00B0F0"/>
                </a:solidFill>
              </a:rPr>
              <a:t>Module 8.1 Conseils annonce/choix des locataires + méthode inédite</a:t>
            </a:r>
          </a:p>
          <a:p>
            <a:pPr indent="-342900" lvl="0" marL="342900" marR="0" rtl="0" algn="l">
              <a:lnSpc>
                <a:spcPct val="80000"/>
              </a:lnSpc>
              <a:spcBef>
                <a:spcPts val="352"/>
              </a:spcBef>
              <a:spcAft>
                <a:spcPts val="0"/>
              </a:spcAft>
              <a:buClr>
                <a:schemeClr val="dk1"/>
              </a:buClr>
              <a:buSzPct val="97777"/>
              <a:buFont typeface="Noto Sans Symbols"/>
              <a:buChar char="✓"/>
            </a:pPr>
            <a:r>
              <a:rPr lang="fr-FR" sz="1760"/>
              <a:t>Module 9. Agence vs vous-même</a:t>
            </a:r>
          </a:p>
          <a:p>
            <a:pPr indent="0" lvl="0" marL="0" marR="0" rtl="0" algn="l">
              <a:lnSpc>
                <a:spcPct val="80000"/>
              </a:lnSpc>
              <a:spcBef>
                <a:spcPts val="341"/>
              </a:spcBef>
              <a:spcAft>
                <a:spcPts val="0"/>
              </a:spcAft>
              <a:buNone/>
            </a:pPr>
            <a:r>
              <a:t/>
            </a:r>
            <a:endParaRPr b="0" i="0" sz="1704" u="none" cap="none" strike="noStrike">
              <a:solidFill>
                <a:schemeClr val="dk1"/>
              </a:solidFill>
              <a:latin typeface="Calibri"/>
              <a:ea typeface="Calibri"/>
              <a:cs typeface="Calibri"/>
              <a:sym typeface="Calibri"/>
            </a:endParaRPr>
          </a:p>
          <a:p>
            <a:pPr indent="0" lvl="0" marL="0" marR="0" rtl="0" algn="l">
              <a:lnSpc>
                <a:spcPct val="80000"/>
              </a:lnSpc>
              <a:spcBef>
                <a:spcPts val="352"/>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Calibri"/>
              <a:buNone/>
            </a:pPr>
            <a:r>
              <a:rPr b="0" i="0" lang="fr-FR" sz="3959" u="none" cap="none" strike="noStrike">
                <a:solidFill>
                  <a:srgbClr val="00B0F0"/>
                </a:solidFill>
                <a:latin typeface="Calibri"/>
                <a:ea typeface="Calibri"/>
                <a:cs typeface="Calibri"/>
                <a:sym typeface="Calibri"/>
              </a:rPr>
              <a:t>Ce que vous allez trouver dans cette formation</a:t>
            </a:r>
          </a:p>
        </p:txBody>
      </p:sp>
      <p:sp>
        <p:nvSpPr>
          <p:cNvPr id="169" name="Shape 169"/>
          <p:cNvSpPr txBox="1"/>
          <p:nvPr>
            <p:ph idx="1" type="body"/>
          </p:nvPr>
        </p:nvSpPr>
        <p:spPr>
          <a:xfrm>
            <a:off x="457200" y="1600200"/>
            <a:ext cx="8229600" cy="49971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None/>
            </a:pPr>
            <a:r>
              <a:t/>
            </a:r>
            <a:endParaRPr b="0" i="0" sz="1704" u="none" cap="none" strike="noStrike">
              <a:solidFill>
                <a:schemeClr val="dk1"/>
              </a:solidFill>
              <a:latin typeface="Calibri"/>
              <a:ea typeface="Calibri"/>
              <a:cs typeface="Calibri"/>
              <a:sym typeface="Calibri"/>
            </a:endParaRPr>
          </a:p>
          <a:p>
            <a:pPr indent="0" lvl="0" rtl="0">
              <a:lnSpc>
                <a:spcPct val="80000"/>
              </a:lnSpc>
              <a:spcBef>
                <a:spcPts val="352"/>
              </a:spcBef>
              <a:buClr>
                <a:srgbClr val="00B0F0"/>
              </a:buClr>
              <a:buSzPct val="97777"/>
              <a:buFont typeface="Noto Sans Symbols"/>
              <a:buChar char="✓"/>
            </a:pPr>
            <a:r>
              <a:rPr lang="fr-FR" sz="1760">
                <a:solidFill>
                  <a:srgbClr val="00B0F0"/>
                </a:solidFill>
              </a:rPr>
              <a:t>Mine d’or et Bonus : </a:t>
            </a:r>
            <a:r>
              <a:rPr lang="fr-FR" sz="1760"/>
              <a:t>	-   version word, ce guide de 40 pages comprend 29 conseils concrets sur la colocation </a:t>
            </a:r>
          </a:p>
          <a:p>
            <a:pPr indent="0" lvl="0" marL="0" rtl="0">
              <a:lnSpc>
                <a:spcPct val="80000"/>
              </a:lnSpc>
              <a:spcBef>
                <a:spcPts val="352"/>
              </a:spcBef>
              <a:buNone/>
            </a:pPr>
            <a:r>
              <a:t/>
            </a:r>
            <a:endParaRPr sz="1760"/>
          </a:p>
          <a:p>
            <a:pPr indent="-342900" lvl="0" marL="342900" marR="0" rtl="0" algn="l">
              <a:lnSpc>
                <a:spcPct val="80000"/>
              </a:lnSpc>
              <a:spcBef>
                <a:spcPts val="352"/>
              </a:spcBef>
              <a:spcAft>
                <a:spcPts val="0"/>
              </a:spcAft>
              <a:buClr>
                <a:srgbClr val="FFC000"/>
              </a:buClr>
              <a:buSzPct val="97777"/>
              <a:buFont typeface="Noto Sans Symbols"/>
              <a:buChar char="✓"/>
            </a:pPr>
            <a:r>
              <a:rPr b="0" i="0" lang="fr-FR" sz="1760" u="none" cap="none" strike="noStrike">
                <a:solidFill>
                  <a:srgbClr val="FFC000"/>
                </a:solidFill>
                <a:latin typeface="Calibri"/>
                <a:ea typeface="Calibri"/>
                <a:cs typeface="Calibri"/>
                <a:sym typeface="Calibri"/>
              </a:rPr>
              <a:t>Annexe : </a:t>
            </a:r>
            <a:r>
              <a:rPr b="0" i="0" lang="fr-FR" sz="1760" u="none" cap="none" strike="noStrike">
                <a:solidFill>
                  <a:schemeClr val="dk1"/>
                </a:solidFill>
                <a:latin typeface="Calibri"/>
                <a:ea typeface="Calibri"/>
                <a:cs typeface="Calibri"/>
                <a:sym typeface="Calibri"/>
              </a:rPr>
              <a:t>		-   annonce fictive,</a:t>
            </a:r>
          </a:p>
          <a:p>
            <a:pPr indent="-228600" lvl="4" marL="2057400" marR="0" rtl="0" algn="l">
              <a:lnSpc>
                <a:spcPct val="80000"/>
              </a:lnSpc>
              <a:spcBef>
                <a:spcPts val="341"/>
              </a:spcBef>
              <a:spcAft>
                <a:spcPts val="0"/>
              </a:spcAft>
              <a:buClr>
                <a:schemeClr val="dk1"/>
              </a:buClr>
              <a:buSzPct val="100235"/>
              <a:buFont typeface="Arial"/>
              <a:buChar char="-"/>
            </a:pPr>
            <a:r>
              <a:rPr b="0" i="0" lang="fr-FR" sz="1704" u="none" cap="none" strike="noStrike">
                <a:solidFill>
                  <a:schemeClr val="dk1"/>
                </a:solidFill>
                <a:latin typeface="Calibri"/>
                <a:ea typeface="Calibri"/>
                <a:cs typeface="Calibri"/>
                <a:sym typeface="Calibri"/>
              </a:rPr>
              <a:t>check list du mobilier,</a:t>
            </a:r>
          </a:p>
          <a:p>
            <a:pPr indent="-228600" lvl="4" marL="2057400" marR="0" rtl="0" algn="l">
              <a:lnSpc>
                <a:spcPct val="80000"/>
              </a:lnSpc>
              <a:spcBef>
                <a:spcPts val="341"/>
              </a:spcBef>
              <a:spcAft>
                <a:spcPts val="0"/>
              </a:spcAft>
              <a:buClr>
                <a:schemeClr val="dk1"/>
              </a:buClr>
              <a:buSzPct val="100235"/>
              <a:buFont typeface="Arial"/>
              <a:buChar char="-"/>
            </a:pPr>
            <a:r>
              <a:rPr b="0" i="0" lang="fr-FR" sz="1704" u="none" cap="none" strike="noStrike">
                <a:solidFill>
                  <a:schemeClr val="dk1"/>
                </a:solidFill>
                <a:latin typeface="Calibri"/>
                <a:ea typeface="Calibri"/>
                <a:cs typeface="Calibri"/>
                <a:sym typeface="Calibri"/>
              </a:rPr>
              <a:t>contrat location meublé + caution solidaire,</a:t>
            </a:r>
          </a:p>
          <a:p>
            <a:pPr indent="-228600" lvl="4" marL="2057400" marR="0" rtl="0" algn="l">
              <a:lnSpc>
                <a:spcPct val="80000"/>
              </a:lnSpc>
              <a:spcBef>
                <a:spcPts val="341"/>
              </a:spcBef>
              <a:spcAft>
                <a:spcPts val="0"/>
              </a:spcAft>
              <a:buClr>
                <a:schemeClr val="dk1"/>
              </a:buClr>
              <a:buSzPct val="100235"/>
              <a:buFont typeface="Arial"/>
              <a:buChar char="-"/>
            </a:pPr>
            <a:r>
              <a:rPr b="0" i="0" lang="fr-FR" sz="1704" u="none" cap="none" strike="noStrike">
                <a:solidFill>
                  <a:schemeClr val="dk1"/>
                </a:solidFill>
                <a:latin typeface="Calibri"/>
                <a:ea typeface="Calibri"/>
                <a:cs typeface="Calibri"/>
                <a:sym typeface="Calibri"/>
              </a:rPr>
              <a:t>engagement caution solidaire,</a:t>
            </a:r>
          </a:p>
          <a:p>
            <a:pPr indent="-228600" lvl="4" marL="2057400" marR="0" rtl="0" algn="l">
              <a:lnSpc>
                <a:spcPct val="80000"/>
              </a:lnSpc>
              <a:spcBef>
                <a:spcPts val="341"/>
              </a:spcBef>
              <a:buClr>
                <a:schemeClr val="dk1"/>
              </a:buClr>
              <a:buSzPct val="100235"/>
              <a:buFont typeface="Arial"/>
              <a:buChar char="-"/>
            </a:pPr>
            <a:r>
              <a:rPr b="0" i="0" lang="fr-FR" sz="1704" u="none" cap="none" strike="noStrike">
                <a:solidFill>
                  <a:schemeClr val="dk1"/>
                </a:solidFill>
                <a:latin typeface="Calibri"/>
                <a:ea typeface="Calibri"/>
                <a:cs typeface="Calibri"/>
                <a:sym typeface="Calibri"/>
              </a:rPr>
              <a:t>business plan vierge</a:t>
            </a:r>
          </a:p>
          <a:p>
            <a:pPr indent="-228663" lvl="4" marL="2057400" marR="0" rtl="0" algn="l">
              <a:lnSpc>
                <a:spcPct val="80000"/>
              </a:lnSpc>
              <a:spcBef>
                <a:spcPts val="341"/>
              </a:spcBef>
              <a:buClr>
                <a:schemeClr val="dk1"/>
              </a:buClr>
              <a:buSzPct val="100294"/>
              <a:buFont typeface="Arial"/>
              <a:buChar char="-"/>
            </a:pPr>
            <a:r>
              <a:rPr lang="fr-FR" sz="1704"/>
              <a:t>webinaire</a:t>
            </a:r>
          </a:p>
          <a:p>
            <a:pPr indent="-228663" lvl="4" marL="2057400" marR="0" rtl="0" algn="l">
              <a:lnSpc>
                <a:spcPct val="80000"/>
              </a:lnSpc>
              <a:spcBef>
                <a:spcPts val="341"/>
              </a:spcBef>
              <a:buClr>
                <a:schemeClr val="dk1"/>
              </a:buClr>
              <a:buSzPct val="100294"/>
              <a:buFont typeface="Arial"/>
              <a:buChar char="-"/>
            </a:pPr>
            <a:r>
              <a:rPr lang="fr-FR" sz="1704"/>
              <a:t>annonce appartager</a:t>
            </a:r>
          </a:p>
          <a:p>
            <a:pPr indent="-228663" lvl="4" marL="2057400" marR="0" rtl="0" algn="l">
              <a:lnSpc>
                <a:spcPct val="80000"/>
              </a:lnSpc>
              <a:spcBef>
                <a:spcPts val="341"/>
              </a:spcBef>
              <a:buClr>
                <a:schemeClr val="dk1"/>
              </a:buClr>
              <a:buSzPct val="100294"/>
              <a:buFont typeface="Arial"/>
              <a:buChar char="-"/>
            </a:pPr>
            <a:r>
              <a:rPr lang="fr-FR" sz="1704"/>
              <a:t>dossier d’aide au logement</a:t>
            </a:r>
          </a:p>
          <a:p>
            <a:pPr indent="-228663" lvl="4" marL="2057400" marR="0" rtl="0" algn="l">
              <a:lnSpc>
                <a:spcPct val="80000"/>
              </a:lnSpc>
              <a:spcBef>
                <a:spcPts val="341"/>
              </a:spcBef>
              <a:buClr>
                <a:schemeClr val="dk1"/>
              </a:buClr>
              <a:buSzPct val="100294"/>
              <a:buFont typeface="Arial"/>
              <a:buChar char="-"/>
            </a:pPr>
            <a:r>
              <a:rPr lang="fr-FR" sz="1704"/>
              <a:t>petite annonce FB</a:t>
            </a:r>
          </a:p>
          <a:p>
            <a:pPr indent="0" lvl="0" marL="1828800" rtl="0">
              <a:lnSpc>
                <a:spcPct val="80000"/>
              </a:lnSpc>
              <a:spcBef>
                <a:spcPts val="341"/>
              </a:spcBef>
              <a:buNone/>
            </a:pPr>
            <a:r>
              <a:t/>
            </a:r>
            <a:endParaRPr sz="1704"/>
          </a:p>
          <a:p>
            <a:pPr indent="0" lvl="0" marL="1828800" rtl="0">
              <a:lnSpc>
                <a:spcPct val="80000"/>
              </a:lnSpc>
              <a:spcBef>
                <a:spcPts val="341"/>
              </a:spcBef>
              <a:buNone/>
            </a:pPr>
            <a:r>
              <a:t/>
            </a:r>
            <a:endParaRPr sz="1704"/>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fr-FR" sz="4400" u="none" cap="none" strike="noStrike">
                <a:solidFill>
                  <a:schemeClr val="dk1"/>
                </a:solidFill>
                <a:latin typeface="Calibri"/>
                <a:ea typeface="Calibri"/>
                <a:cs typeface="Calibri"/>
                <a:sym typeface="Calibri"/>
              </a:rPr>
              <a:t>Avertissement : mentions légales</a:t>
            </a:r>
          </a:p>
        </p:txBody>
      </p:sp>
      <p:sp>
        <p:nvSpPr>
          <p:cNvPr id="175" name="Shape 175"/>
          <p:cNvSpPr txBox="1"/>
          <p:nvPr>
            <p:ph idx="1" type="body"/>
          </p:nvPr>
        </p:nvSpPr>
        <p:spPr>
          <a:xfrm>
            <a:off x="457200" y="1600200"/>
            <a:ext cx="8229600" cy="4925144"/>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98461"/>
              <a:buFont typeface="Arial"/>
              <a:buChar char="•"/>
            </a:pPr>
            <a:r>
              <a:rPr b="0" i="0" lang="fr-FR" sz="1280" u="none" cap="none" strike="noStrike">
                <a:solidFill>
                  <a:schemeClr val="dk1"/>
                </a:solidFill>
                <a:latin typeface="Calibri"/>
                <a:ea typeface="Calibri"/>
                <a:cs typeface="Calibri"/>
                <a:sym typeface="Calibri"/>
              </a:rPr>
              <a:t>Toute reproduction totale ou même partielle entrainera des poursuites. </a:t>
            </a:r>
          </a:p>
          <a:p>
            <a:pPr indent="-342900" lvl="0" marL="342900" marR="0" rtl="0" algn="l">
              <a:lnSpc>
                <a:spcPct val="80000"/>
              </a:lnSpc>
              <a:spcBef>
                <a:spcPts val="256"/>
              </a:spcBef>
              <a:spcAft>
                <a:spcPts val="0"/>
              </a:spcAft>
              <a:buClr>
                <a:schemeClr val="dk1"/>
              </a:buClr>
              <a:buSzPct val="25000"/>
              <a:buFont typeface="Arial"/>
              <a:buNone/>
            </a:pPr>
            <a:r>
              <a:rPr b="0" i="0" lang="fr-FR" sz="1280" u="none" cap="none" strike="noStrike">
                <a:solidFill>
                  <a:schemeClr val="dk1"/>
                </a:solidFill>
                <a:latin typeface="Calibri"/>
                <a:ea typeface="Calibri"/>
                <a:cs typeface="Calibri"/>
                <a:sym typeface="Calibri"/>
              </a:rPr>
              <a:t> </a:t>
            </a:r>
          </a:p>
          <a:p>
            <a:pPr indent="-342900" lvl="0" marL="342900" marR="0" rtl="0" algn="l">
              <a:lnSpc>
                <a:spcPct val="80000"/>
              </a:lnSpc>
              <a:spcBef>
                <a:spcPts val="256"/>
              </a:spcBef>
              <a:spcAft>
                <a:spcPts val="0"/>
              </a:spcAft>
              <a:buClr>
                <a:schemeClr val="dk1"/>
              </a:buClr>
              <a:buSzPct val="25000"/>
              <a:buFont typeface="Arial"/>
              <a:buNone/>
            </a:pPr>
            <a:r>
              <a:rPr b="0" i="0" lang="fr-FR" sz="1280" u="none" cap="none" strike="noStrike">
                <a:solidFill>
                  <a:schemeClr val="dk1"/>
                </a:solidFill>
                <a:latin typeface="Calibri"/>
                <a:ea typeface="Calibri"/>
                <a:cs typeface="Calibri"/>
                <a:sym typeface="Calibri"/>
              </a:rPr>
              <a:t> </a:t>
            </a:r>
          </a:p>
          <a:p>
            <a:pPr indent="-342900" lvl="0" marL="342900" marR="0" rtl="0" algn="l">
              <a:lnSpc>
                <a:spcPct val="80000"/>
              </a:lnSpc>
              <a:spcBef>
                <a:spcPts val="256"/>
              </a:spcBef>
              <a:spcAft>
                <a:spcPts val="0"/>
              </a:spcAft>
              <a:buClr>
                <a:schemeClr val="dk1"/>
              </a:buClr>
              <a:buSzPct val="98461"/>
              <a:buFont typeface="Arial"/>
              <a:buChar char="•"/>
            </a:pPr>
            <a:r>
              <a:rPr b="0" i="0" lang="fr-FR" sz="1280" u="none" cap="none" strike="noStrike">
                <a:solidFill>
                  <a:schemeClr val="dk1"/>
                </a:solidFill>
                <a:latin typeface="Calibri"/>
                <a:ea typeface="Calibri"/>
                <a:cs typeface="Calibri"/>
                <a:sym typeface="Calibri"/>
              </a:rPr>
              <a:t>Ce guide ne peut être utilisé que pour un usage privé uniquement. Vous n’avez pas le droit de l’offrir ni de le revendre sans accord de l’auteur. Toutes reproductions, partielles ou totales, sous quelques formes et procédés sont interdites conformément à l’article L.122-4 du Code de la Propriété Intellectuelle. Toute personne procédant à une utilisation du contenu de ce guide, sans une autorisation expresse et écrite de l’auteur, encourt une peine relative au délit de contrefaçon détaillée à partir de l’article L 335-2 du même Code.</a:t>
            </a:r>
          </a:p>
          <a:p>
            <a:pPr indent="-342900" lvl="0" marL="342900" marR="0" rtl="0" algn="l">
              <a:lnSpc>
                <a:spcPct val="80000"/>
              </a:lnSpc>
              <a:spcBef>
                <a:spcPts val="256"/>
              </a:spcBef>
              <a:spcAft>
                <a:spcPts val="0"/>
              </a:spcAft>
              <a:buClr>
                <a:schemeClr val="dk1"/>
              </a:buClr>
              <a:buSzPct val="25000"/>
              <a:buFont typeface="Arial"/>
              <a:buNone/>
            </a:pPr>
            <a:r>
              <a:rPr b="0" i="0" lang="fr-FR" sz="1280" u="none" cap="none" strike="noStrike">
                <a:solidFill>
                  <a:schemeClr val="dk1"/>
                </a:solidFill>
                <a:latin typeface="Calibri"/>
                <a:ea typeface="Calibri"/>
                <a:cs typeface="Calibri"/>
                <a:sym typeface="Calibri"/>
              </a:rPr>
              <a:t> </a:t>
            </a:r>
          </a:p>
          <a:p>
            <a:pPr indent="-342900" lvl="0" marL="342900" marR="0" rtl="0" algn="l">
              <a:lnSpc>
                <a:spcPct val="80000"/>
              </a:lnSpc>
              <a:spcBef>
                <a:spcPts val="256"/>
              </a:spcBef>
              <a:spcAft>
                <a:spcPts val="0"/>
              </a:spcAft>
              <a:buClr>
                <a:schemeClr val="dk1"/>
              </a:buClr>
              <a:buSzPct val="98461"/>
              <a:buFont typeface="Arial"/>
              <a:buChar char="•"/>
            </a:pPr>
            <a:r>
              <a:rPr b="0" i="0" lang="fr-FR" sz="1280" u="none" cap="none" strike="noStrike">
                <a:solidFill>
                  <a:schemeClr val="dk1"/>
                </a:solidFill>
                <a:latin typeface="Calibri"/>
                <a:ea typeface="Calibri"/>
                <a:cs typeface="Calibri"/>
                <a:sym typeface="Calibri"/>
              </a:rPr>
              <a:t>L’auteur s’est efforcé d’être aussi précis et complet que possible lors de la création de cet ouvrage. Malgré ceci, il ne peut en aucun cas garantir ou représenter le contenu de cet ouvrage en raison de l’évolution et de la mutation rapide et constante des lois. Cet ouvrage a été écrit par un investisseur particulier qui partage son expérience. Celle-ci ne peut garantir pas l’exactitude de son contenu sauf celle liée à sa propre expérience. </a:t>
            </a:r>
          </a:p>
          <a:p>
            <a:pPr indent="-342900" lvl="0" marL="342900" marR="0" rtl="0" algn="l">
              <a:lnSpc>
                <a:spcPct val="80000"/>
              </a:lnSpc>
              <a:spcBef>
                <a:spcPts val="256"/>
              </a:spcBef>
              <a:spcAft>
                <a:spcPts val="0"/>
              </a:spcAft>
              <a:buClr>
                <a:schemeClr val="dk1"/>
              </a:buClr>
              <a:buSzPct val="25000"/>
              <a:buFont typeface="Arial"/>
              <a:buNone/>
            </a:pPr>
            <a:r>
              <a:rPr b="0" i="0" lang="fr-FR" sz="1280" u="none" cap="none" strike="noStrike">
                <a:solidFill>
                  <a:schemeClr val="dk1"/>
                </a:solidFill>
                <a:latin typeface="Calibri"/>
                <a:ea typeface="Calibri"/>
                <a:cs typeface="Calibri"/>
                <a:sym typeface="Calibri"/>
              </a:rPr>
              <a:t> </a:t>
            </a:r>
          </a:p>
          <a:p>
            <a:pPr indent="-342900" lvl="0" marL="342900" marR="0" rtl="0" algn="l">
              <a:lnSpc>
                <a:spcPct val="80000"/>
              </a:lnSpc>
              <a:spcBef>
                <a:spcPts val="256"/>
              </a:spcBef>
              <a:spcAft>
                <a:spcPts val="0"/>
              </a:spcAft>
              <a:buClr>
                <a:schemeClr val="dk1"/>
              </a:buClr>
              <a:buSzPct val="98461"/>
              <a:buFont typeface="Arial"/>
              <a:buChar char="•"/>
            </a:pPr>
            <a:r>
              <a:rPr b="0" i="0" lang="fr-FR" sz="1280" u="none" cap="none" strike="noStrike">
                <a:solidFill>
                  <a:schemeClr val="dk1"/>
                </a:solidFill>
                <a:latin typeface="Calibri"/>
                <a:ea typeface="Calibri"/>
                <a:cs typeface="Calibri"/>
                <a:sym typeface="Calibri"/>
              </a:rPr>
              <a:t>Les exemples et stratégies décrits dans cet ouvrage ne peuvent être considérés comme des modèles absolus et reproductibles à l’identique. Ils ne servent que d’illustration aux propos de l’auteur, et ne peuvent en aucun cas être considérés comme de quelconques incitations, recommandations, sollicitations, prévisions, conseils d’achat ou de vente de produits financiers, immobiliers ou spéculatifs.</a:t>
            </a:r>
          </a:p>
          <a:p>
            <a:pPr indent="-342900" lvl="0" marL="342900" marR="0" rtl="0" algn="l">
              <a:lnSpc>
                <a:spcPct val="80000"/>
              </a:lnSpc>
              <a:spcBef>
                <a:spcPts val="256"/>
              </a:spcBef>
              <a:spcAft>
                <a:spcPts val="0"/>
              </a:spcAft>
              <a:buClr>
                <a:schemeClr val="dk1"/>
              </a:buClr>
              <a:buSzPct val="25000"/>
              <a:buFont typeface="Arial"/>
              <a:buNone/>
            </a:pPr>
            <a:r>
              <a:rPr b="0" i="0" lang="fr-FR" sz="1280" u="none" cap="none" strike="noStrike">
                <a:solidFill>
                  <a:schemeClr val="dk1"/>
                </a:solidFill>
                <a:latin typeface="Calibri"/>
                <a:ea typeface="Calibri"/>
                <a:cs typeface="Calibri"/>
                <a:sym typeface="Calibri"/>
              </a:rPr>
              <a:t> </a:t>
            </a:r>
          </a:p>
          <a:p>
            <a:pPr indent="-342900" lvl="0" marL="342900" marR="0" rtl="0" algn="l">
              <a:lnSpc>
                <a:spcPct val="80000"/>
              </a:lnSpc>
              <a:spcBef>
                <a:spcPts val="256"/>
              </a:spcBef>
              <a:spcAft>
                <a:spcPts val="0"/>
              </a:spcAft>
              <a:buClr>
                <a:schemeClr val="dk1"/>
              </a:buClr>
              <a:buSzPct val="98461"/>
              <a:buFont typeface="Arial"/>
              <a:buChar char="•"/>
            </a:pPr>
            <a:r>
              <a:rPr b="0" i="0" lang="fr-FR" sz="1280" u="none" cap="none" strike="noStrike">
                <a:solidFill>
                  <a:schemeClr val="dk1"/>
                </a:solidFill>
                <a:latin typeface="Calibri"/>
                <a:ea typeface="Calibri"/>
                <a:cs typeface="Calibri"/>
                <a:sym typeface="Calibri"/>
              </a:rPr>
              <a:t>Il appartient à chacun de se faire sa propre opinion. L’auteur partage son expérience et ses opinions, mais il ne doit pas être considéré comme un conseiller, un juriste. Il peut être nécessaire de faire appel à ce type de spécialistes en cas de doute.</a:t>
            </a:r>
          </a:p>
          <a:p>
            <a:pPr indent="-342900" lvl="0" marL="342900" marR="0" rtl="0" algn="l">
              <a:lnSpc>
                <a:spcPct val="80000"/>
              </a:lnSpc>
              <a:spcBef>
                <a:spcPts val="256"/>
              </a:spcBef>
              <a:buClr>
                <a:schemeClr val="dk1"/>
              </a:buClr>
              <a:buSzPct val="98461"/>
              <a:buFont typeface="Arial"/>
              <a:buNone/>
            </a:pPr>
            <a:r>
              <a:t/>
            </a:r>
            <a:endParaRPr b="0" i="0" sz="1280" u="none" cap="none" strike="noStrik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ctrTitle"/>
          </p:nvPr>
        </p:nvSpPr>
        <p:spPr>
          <a:xfrm>
            <a:off x="611560" y="836712"/>
            <a:ext cx="7772400" cy="2376263"/>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0" i="0" lang="fr-FR" sz="4800" u="none" cap="none" strike="noStrike">
                <a:solidFill>
                  <a:schemeClr val="dk1"/>
                </a:solidFill>
                <a:latin typeface="Calibri"/>
                <a:ea typeface="Calibri"/>
                <a:cs typeface="Calibri"/>
                <a:sym typeface="Calibri"/>
              </a:rPr>
              <a:t>Maintenant,</a:t>
            </a:r>
          </a:p>
        </p:txBody>
      </p:sp>
      <p:sp>
        <p:nvSpPr>
          <p:cNvPr id="181" name="Shape 181"/>
          <p:cNvSpPr txBox="1"/>
          <p:nvPr>
            <p:ph idx="1" type="subTitle"/>
          </p:nvPr>
        </p:nvSpPr>
        <p:spPr>
          <a:xfrm>
            <a:off x="1403648" y="3501007"/>
            <a:ext cx="6400799" cy="1752600"/>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Arial"/>
              <a:buNone/>
            </a:pPr>
            <a:r>
              <a:rPr b="1" i="0" lang="fr-FR" sz="4400" u="none" cap="none" strike="noStrike">
                <a:solidFill>
                  <a:srgbClr val="00B0F0"/>
                </a:solidFill>
                <a:latin typeface="Calibri"/>
                <a:ea typeface="Calibri"/>
                <a:cs typeface="Calibri"/>
                <a:sym typeface="Calibri"/>
              </a:rPr>
              <a:t>C’est à vous de jouer…</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539552" y="404663"/>
            <a:ext cx="7772400" cy="1470024"/>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Calibri"/>
              <a:buNone/>
            </a:pPr>
            <a:r>
              <a:rPr b="0" i="0" lang="fr-FR" sz="4400" u="none" cap="none" strike="noStrike">
                <a:solidFill>
                  <a:srgbClr val="00B0F0"/>
                </a:solidFill>
                <a:latin typeface="Calibri"/>
                <a:ea typeface="Calibri"/>
                <a:cs typeface="Calibri"/>
                <a:sym typeface="Calibri"/>
              </a:rPr>
              <a:t>Présentation</a:t>
            </a:r>
          </a:p>
        </p:txBody>
      </p:sp>
      <p:sp>
        <p:nvSpPr>
          <p:cNvPr id="92" name="Shape 92"/>
          <p:cNvSpPr txBox="1"/>
          <p:nvPr>
            <p:ph idx="1" type="subTitle"/>
          </p:nvPr>
        </p:nvSpPr>
        <p:spPr>
          <a:xfrm>
            <a:off x="1043608" y="1772816"/>
            <a:ext cx="7344815" cy="4680520"/>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rgbClr val="888888"/>
              </a:buClr>
              <a:buSzPct val="100000"/>
              <a:buFont typeface="Arial"/>
              <a:buChar char="-"/>
            </a:pPr>
            <a:r>
              <a:rPr b="0" i="0" lang="fr-FR" sz="3200" u="none" cap="none" strike="noStrike">
                <a:solidFill>
                  <a:srgbClr val="888888"/>
                </a:solidFill>
                <a:latin typeface="Calibri"/>
                <a:ea typeface="Calibri"/>
                <a:cs typeface="Calibri"/>
                <a:sym typeface="Calibri"/>
              </a:rPr>
              <a:t> 37 ans</a:t>
            </a:r>
          </a:p>
          <a:p>
            <a:pPr indent="0" lvl="0" marL="0" marR="0" rtl="0" algn="l">
              <a:spcBef>
                <a:spcPts val="640"/>
              </a:spcBef>
              <a:spcAft>
                <a:spcPts val="0"/>
              </a:spcAft>
              <a:buClr>
                <a:srgbClr val="888888"/>
              </a:buClr>
              <a:buSzPct val="100000"/>
              <a:buFont typeface="Arial"/>
              <a:buChar char="-"/>
            </a:pPr>
            <a:r>
              <a:rPr b="0" i="0" lang="fr-FR" sz="3200" u="none" cap="none" strike="noStrike">
                <a:solidFill>
                  <a:srgbClr val="888888"/>
                </a:solidFill>
                <a:latin typeface="Calibri"/>
                <a:ea typeface="Calibri"/>
                <a:cs typeface="Calibri"/>
                <a:sym typeface="Calibri"/>
              </a:rPr>
              <a:t> Employée Caf</a:t>
            </a:r>
          </a:p>
          <a:p>
            <a:pPr indent="0" lvl="0" marL="0" marR="0" rtl="0" algn="l">
              <a:spcBef>
                <a:spcPts val="640"/>
              </a:spcBef>
              <a:spcAft>
                <a:spcPts val="0"/>
              </a:spcAft>
              <a:buClr>
                <a:srgbClr val="888888"/>
              </a:buClr>
              <a:buSzPct val="100000"/>
              <a:buFont typeface="Arial"/>
              <a:buChar char="-"/>
            </a:pPr>
            <a:r>
              <a:rPr b="0" i="0" lang="fr-FR" sz="3200" u="none" cap="none" strike="noStrike">
                <a:solidFill>
                  <a:srgbClr val="888888"/>
                </a:solidFill>
                <a:latin typeface="Calibri"/>
                <a:ea typeface="Calibri"/>
                <a:cs typeface="Calibri"/>
                <a:sym typeface="Calibri"/>
              </a:rPr>
              <a:t> Etudes puis investissement locatif grâce à quelque chose qui n’est pas commun </a:t>
            </a:r>
          </a:p>
          <a:p>
            <a:pPr indent="0" lvl="0" marL="0" marR="0" rtl="0" algn="l">
              <a:spcBef>
                <a:spcPts val="640"/>
              </a:spcBef>
              <a:spcAft>
                <a:spcPts val="0"/>
              </a:spcAft>
              <a:buClr>
                <a:srgbClr val="888888"/>
              </a:buClr>
              <a:buSzPct val="25000"/>
              <a:buFont typeface="Arial"/>
              <a:buNone/>
            </a:pPr>
            <a:r>
              <a:rPr b="0" i="0" lang="fr-FR" sz="3200" u="none" cap="none" strike="noStrike">
                <a:solidFill>
                  <a:srgbClr val="888888"/>
                </a:solidFill>
                <a:latin typeface="Calibri"/>
                <a:ea typeface="Calibri"/>
                <a:cs typeface="Calibri"/>
                <a:sym typeface="Calibri"/>
              </a:rPr>
              <a:t>=&gt; jeux radios  ☺</a:t>
            </a:r>
          </a:p>
          <a:p>
            <a:pPr indent="0" lvl="0" marL="0" marR="0" rtl="0" algn="l">
              <a:spcBef>
                <a:spcPts val="640"/>
              </a:spcBef>
              <a:spcAft>
                <a:spcPts val="0"/>
              </a:spcAft>
              <a:buClr>
                <a:srgbClr val="888888"/>
              </a:buClr>
              <a:buSzPct val="100000"/>
              <a:buFont typeface="Arial"/>
              <a:buChar char="-"/>
            </a:pPr>
            <a:r>
              <a:rPr b="0" i="0" lang="fr-FR" sz="3200" u="none" cap="none" strike="noStrike">
                <a:solidFill>
                  <a:srgbClr val="888888"/>
                </a:solidFill>
                <a:latin typeface="Calibri"/>
                <a:ea typeface="Calibri"/>
                <a:cs typeface="Calibri"/>
                <a:sym typeface="Calibri"/>
              </a:rPr>
              <a:t> Investissement locatif =&gt; 3 appartements</a:t>
            </a:r>
          </a:p>
          <a:p>
            <a:pPr indent="0" lvl="0" marL="0" marR="0" rtl="0" algn="l">
              <a:spcBef>
                <a:spcPts val="640"/>
              </a:spcBef>
              <a:spcAft>
                <a:spcPts val="0"/>
              </a:spcAft>
              <a:buClr>
                <a:srgbClr val="888888"/>
              </a:buClr>
              <a:buSzPct val="25000"/>
              <a:buFont typeface="Arial"/>
              <a:buNone/>
            </a:pPr>
            <a:r>
              <a:rPr b="0" i="0" lang="fr-FR" sz="3200" u="none" cap="none" strike="noStrike">
                <a:solidFill>
                  <a:srgbClr val="888888"/>
                </a:solidFill>
                <a:latin typeface="Calibri"/>
                <a:ea typeface="Calibri"/>
                <a:cs typeface="Calibri"/>
                <a:sym typeface="Calibri"/>
              </a:rPr>
              <a:t>- </a:t>
            </a:r>
            <a:r>
              <a:rPr b="0" i="0" lang="fr-FR" sz="3200" u="none" cap="none" strike="noStrike">
                <a:solidFill>
                  <a:srgbClr val="00B0F0"/>
                </a:solidFill>
                <a:latin typeface="Calibri"/>
                <a:ea typeface="Calibri"/>
                <a:cs typeface="Calibri"/>
                <a:sym typeface="Calibri"/>
              </a:rPr>
              <a:t>Pourquoi me faire confiance ?!</a:t>
            </a:r>
          </a:p>
          <a:p>
            <a:pPr indent="0" lvl="0" marL="0" marR="0" rtl="0" algn="l">
              <a:spcBef>
                <a:spcPts val="640"/>
              </a:spcBef>
              <a:buClr>
                <a:srgbClr val="888888"/>
              </a:buClr>
              <a:buSzPct val="25000"/>
              <a:buFont typeface="Arial"/>
              <a:buNone/>
            </a:pPr>
            <a:r>
              <a:t/>
            </a:r>
            <a:endParaRPr b="0" i="0" sz="3200" u="none" cap="none" strike="noStrike">
              <a:solidFill>
                <a:srgbClr val="888888"/>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title"/>
          </p:nvPr>
        </p:nvSpPr>
        <p:spPr>
          <a:xfrm>
            <a:off x="467543" y="116631"/>
            <a:ext cx="8229600" cy="994121"/>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Calibri"/>
              <a:buNone/>
            </a:pPr>
            <a:r>
              <a:rPr b="0" i="0" lang="fr-FR" sz="4400" u="none" cap="none" strike="noStrike">
                <a:solidFill>
                  <a:srgbClr val="00B0F0"/>
                </a:solidFill>
                <a:latin typeface="Calibri"/>
                <a:ea typeface="Calibri"/>
                <a:cs typeface="Calibri"/>
                <a:sym typeface="Calibri"/>
              </a:rPr>
              <a:t>Investissements</a:t>
            </a:r>
          </a:p>
        </p:txBody>
      </p:sp>
      <p:sp>
        <p:nvSpPr>
          <p:cNvPr id="98" name="Shape 98"/>
          <p:cNvSpPr txBox="1"/>
          <p:nvPr>
            <p:ph idx="1" type="body"/>
          </p:nvPr>
        </p:nvSpPr>
        <p:spPr>
          <a:xfrm>
            <a:off x="179511" y="980728"/>
            <a:ext cx="8784976" cy="5616623"/>
          </a:xfrm>
          <a:prstGeom prst="rect">
            <a:avLst/>
          </a:prstGeom>
          <a:noFill/>
          <a:ln>
            <a:noFill/>
          </a:ln>
        </p:spPr>
        <p:txBody>
          <a:bodyPr anchorCtr="0" anchor="t" bIns="45700" lIns="91425" rIns="91425" tIns="45700">
            <a:noAutofit/>
          </a:bodyPr>
          <a:lstStyle/>
          <a:p>
            <a:pPr indent="-342900" lvl="0" marL="342900" marR="0" rtl="0" algn="ctr">
              <a:spcBef>
                <a:spcPts val="0"/>
              </a:spcBef>
              <a:spcAft>
                <a:spcPts val="0"/>
              </a:spcAft>
              <a:buClr>
                <a:schemeClr val="dk1"/>
              </a:buClr>
              <a:buSzPct val="98666"/>
              <a:buFont typeface="Arial"/>
              <a:buChar char="•"/>
            </a:pPr>
            <a:r>
              <a:rPr b="0" i="0" lang="fr-FR" sz="2960" u="sng" cap="none" strike="noStrike">
                <a:solidFill>
                  <a:schemeClr val="dk1"/>
                </a:solidFill>
                <a:latin typeface="Calibri"/>
                <a:ea typeface="Calibri"/>
                <a:cs typeface="Calibri"/>
                <a:sym typeface="Calibri"/>
              </a:rPr>
              <a:t>1 er appart 2007</a:t>
            </a:r>
          </a:p>
          <a:p>
            <a:pPr indent="-342900" lvl="0" marL="342900" marR="0" rtl="0" algn="ctr">
              <a:spcBef>
                <a:spcPts val="592"/>
              </a:spcBef>
              <a:spcAft>
                <a:spcPts val="0"/>
              </a:spcAft>
              <a:buClr>
                <a:schemeClr val="dk1"/>
              </a:buClr>
              <a:buSzPct val="98666"/>
              <a:buFont typeface="Arial"/>
              <a:buNone/>
            </a:pPr>
            <a:r>
              <a:t/>
            </a:r>
            <a:endParaRPr b="0" i="0" sz="2960" u="none" cap="none" strike="noStrike">
              <a:solidFill>
                <a:schemeClr val="dk1"/>
              </a:solidFill>
              <a:latin typeface="Calibri"/>
              <a:ea typeface="Calibri"/>
              <a:cs typeface="Calibri"/>
              <a:sym typeface="Calibri"/>
            </a:endParaRPr>
          </a:p>
          <a:p>
            <a:pPr indent="-342900" lvl="0" marL="342900" marR="0" rtl="0" algn="ctr">
              <a:spcBef>
                <a:spcPts val="573"/>
              </a:spcBef>
              <a:spcAft>
                <a:spcPts val="0"/>
              </a:spcAft>
              <a:buClr>
                <a:schemeClr val="dk1"/>
              </a:buClr>
              <a:buSzPct val="25000"/>
              <a:buFont typeface="Arial"/>
              <a:buNone/>
            </a:pPr>
            <a:r>
              <a:rPr b="0" i="0" lang="fr-FR" sz="2867" u="none" cap="none" strike="noStrike">
                <a:solidFill>
                  <a:schemeClr val="dk1"/>
                </a:solidFill>
                <a:latin typeface="Calibri"/>
                <a:ea typeface="Calibri"/>
                <a:cs typeface="Calibri"/>
                <a:sym typeface="Calibri"/>
              </a:rPr>
              <a:t> 26 500 € credit  + 26 500 € gains jeux radios + frais notaire. Total =&gt; 53 000 €</a:t>
            </a:r>
          </a:p>
          <a:p>
            <a:pPr indent="-342900" lvl="0" marL="342900" marR="0" rtl="0" algn="ctr">
              <a:spcBef>
                <a:spcPts val="592"/>
              </a:spcBef>
              <a:spcAft>
                <a:spcPts val="0"/>
              </a:spcAft>
              <a:buClr>
                <a:srgbClr val="00B0F0"/>
              </a:buClr>
              <a:buSzPct val="98666"/>
              <a:buFont typeface="Arial"/>
              <a:buChar char="•"/>
            </a:pPr>
            <a:r>
              <a:rPr b="0" i="0" lang="fr-FR" sz="2960" u="sng" cap="none" strike="noStrike">
                <a:solidFill>
                  <a:srgbClr val="00B0F0"/>
                </a:solidFill>
                <a:latin typeface="Calibri"/>
                <a:ea typeface="Calibri"/>
                <a:cs typeface="Calibri"/>
                <a:sym typeface="Calibri"/>
              </a:rPr>
              <a:t>2 ème appart 2009</a:t>
            </a:r>
          </a:p>
          <a:p>
            <a:pPr indent="-342900" lvl="0" marL="342900" marR="0" rtl="0" algn="ctr">
              <a:spcBef>
                <a:spcPts val="592"/>
              </a:spcBef>
              <a:spcAft>
                <a:spcPts val="0"/>
              </a:spcAft>
              <a:buClr>
                <a:schemeClr val="dk1"/>
              </a:buClr>
              <a:buSzPct val="98666"/>
              <a:buFont typeface="Arial"/>
              <a:buNone/>
            </a:pPr>
            <a:r>
              <a:t/>
            </a:r>
            <a:endParaRPr b="0" i="0" sz="2960" u="none" cap="none" strike="noStrike">
              <a:solidFill>
                <a:srgbClr val="00B0F0"/>
              </a:solidFill>
              <a:latin typeface="Calibri"/>
              <a:ea typeface="Calibri"/>
              <a:cs typeface="Calibri"/>
              <a:sym typeface="Calibri"/>
            </a:endParaRPr>
          </a:p>
          <a:p>
            <a:pPr indent="-342900" lvl="0" marL="342900" marR="0" rtl="0" algn="ctr">
              <a:spcBef>
                <a:spcPts val="592"/>
              </a:spcBef>
              <a:spcAft>
                <a:spcPts val="0"/>
              </a:spcAft>
              <a:buClr>
                <a:srgbClr val="00B0F0"/>
              </a:buClr>
              <a:buSzPct val="25000"/>
              <a:buFont typeface="Arial"/>
              <a:buNone/>
            </a:pPr>
            <a:r>
              <a:rPr b="0" i="0" lang="fr-FR" sz="2960" u="none" cap="none" strike="noStrike">
                <a:solidFill>
                  <a:srgbClr val="00B0F0"/>
                </a:solidFill>
                <a:latin typeface="Calibri"/>
                <a:ea typeface="Calibri"/>
                <a:cs typeface="Calibri"/>
                <a:sym typeface="Calibri"/>
              </a:rPr>
              <a:t>Cash (21 000 €) gains jeux radios</a:t>
            </a:r>
          </a:p>
          <a:p>
            <a:pPr indent="-342900" lvl="0" marL="342900" marR="0" rtl="0" algn="ctr">
              <a:spcBef>
                <a:spcPts val="592"/>
              </a:spcBef>
              <a:spcAft>
                <a:spcPts val="0"/>
              </a:spcAft>
              <a:buClr>
                <a:schemeClr val="dk1"/>
              </a:buClr>
              <a:buSzPct val="98666"/>
              <a:buFont typeface="Arial"/>
              <a:buChar char="•"/>
            </a:pPr>
            <a:r>
              <a:rPr b="0" i="0" lang="fr-FR" sz="2960" u="sng" cap="none" strike="noStrike">
                <a:solidFill>
                  <a:schemeClr val="dk1"/>
                </a:solidFill>
                <a:latin typeface="Calibri"/>
                <a:ea typeface="Calibri"/>
                <a:cs typeface="Calibri"/>
                <a:sym typeface="Calibri"/>
              </a:rPr>
              <a:t>3 ème appart 2015 </a:t>
            </a:r>
            <a:r>
              <a:rPr b="0" i="0" lang="fr-FR" sz="2960" u="none" cap="none" strike="noStrike">
                <a:solidFill>
                  <a:schemeClr val="dk1"/>
                </a:solidFill>
                <a:latin typeface="Calibri"/>
                <a:ea typeface="Calibri"/>
                <a:cs typeface="Calibri"/>
                <a:sym typeface="Calibri"/>
              </a:rPr>
              <a:t>(négociation, affiché à 80000€)</a:t>
            </a:r>
          </a:p>
          <a:p>
            <a:pPr indent="-342900" lvl="0" marL="342900" marR="0" rtl="0" algn="ctr">
              <a:spcBef>
                <a:spcPts val="592"/>
              </a:spcBef>
              <a:spcAft>
                <a:spcPts val="0"/>
              </a:spcAft>
              <a:buClr>
                <a:schemeClr val="dk1"/>
              </a:buClr>
              <a:buSzPct val="98666"/>
              <a:buFont typeface="Arial"/>
              <a:buNone/>
            </a:pPr>
            <a:r>
              <a:t/>
            </a:r>
            <a:endParaRPr b="0" i="0" sz="2960" u="none" cap="none" strike="noStrike">
              <a:solidFill>
                <a:schemeClr val="dk1"/>
              </a:solidFill>
              <a:latin typeface="Calibri"/>
              <a:ea typeface="Calibri"/>
              <a:cs typeface="Calibri"/>
              <a:sym typeface="Calibri"/>
            </a:endParaRPr>
          </a:p>
          <a:p>
            <a:pPr indent="-342900" lvl="0" marL="342900" marR="0" rtl="0" algn="l">
              <a:spcBef>
                <a:spcPts val="592"/>
              </a:spcBef>
              <a:buClr>
                <a:schemeClr val="dk1"/>
              </a:buClr>
              <a:buSzPct val="25000"/>
              <a:buFont typeface="Arial"/>
              <a:buNone/>
            </a:pPr>
            <a:r>
              <a:rPr b="0" i="0" lang="fr-FR" sz="2960" u="none" cap="none" strike="noStrike">
                <a:solidFill>
                  <a:schemeClr val="dk1"/>
                </a:solidFill>
                <a:latin typeface="Calibri"/>
                <a:ea typeface="Calibri"/>
                <a:cs typeface="Calibri"/>
                <a:sym typeface="Calibri"/>
              </a:rPr>
              <a:t>53 500 € appart + 6 500 € travaux + apport frais notaire</a:t>
            </a:r>
          </a:p>
        </p:txBody>
      </p:sp>
      <p:cxnSp>
        <p:nvCxnSpPr>
          <p:cNvPr id="99" name="Shape 99"/>
          <p:cNvCxnSpPr/>
          <p:nvPr/>
        </p:nvCxnSpPr>
        <p:spPr>
          <a:xfrm flipH="1">
            <a:off x="3131840" y="1556791"/>
            <a:ext cx="648071" cy="576064"/>
          </a:xfrm>
          <a:prstGeom prst="straightConnector1">
            <a:avLst/>
          </a:prstGeom>
          <a:noFill/>
          <a:ln cap="flat" cmpd="sng" w="9525">
            <a:solidFill>
              <a:srgbClr val="4A7DBA"/>
            </a:solidFill>
            <a:prstDash val="solid"/>
            <a:round/>
            <a:headEnd len="med" w="med" type="none"/>
            <a:tailEnd len="lg" w="lg" type="stealth"/>
          </a:ln>
        </p:spPr>
      </p:cxnSp>
      <p:cxnSp>
        <p:nvCxnSpPr>
          <p:cNvPr id="100" name="Shape 100"/>
          <p:cNvCxnSpPr/>
          <p:nvPr/>
        </p:nvCxnSpPr>
        <p:spPr>
          <a:xfrm>
            <a:off x="4932039" y="1628800"/>
            <a:ext cx="648071" cy="576064"/>
          </a:xfrm>
          <a:prstGeom prst="straightConnector1">
            <a:avLst/>
          </a:prstGeom>
          <a:noFill/>
          <a:ln cap="flat" cmpd="sng" w="9525">
            <a:solidFill>
              <a:srgbClr val="4A7DBA"/>
            </a:solidFill>
            <a:prstDash val="solid"/>
            <a:round/>
            <a:headEnd len="med" w="med" type="none"/>
            <a:tailEnd len="lg" w="lg" type="stealth"/>
          </a:ln>
        </p:spPr>
      </p:cxnSp>
      <p:sp>
        <p:nvSpPr>
          <p:cNvPr id="101" name="Shape 101"/>
          <p:cNvSpPr/>
          <p:nvPr/>
        </p:nvSpPr>
        <p:spPr>
          <a:xfrm>
            <a:off x="4427983" y="3645023"/>
            <a:ext cx="360040" cy="504056"/>
          </a:xfrm>
          <a:prstGeom prst="down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cxnSp>
        <p:nvCxnSpPr>
          <p:cNvPr id="102" name="Shape 102"/>
          <p:cNvCxnSpPr/>
          <p:nvPr/>
        </p:nvCxnSpPr>
        <p:spPr>
          <a:xfrm flipH="1">
            <a:off x="1835695" y="5301207"/>
            <a:ext cx="576064" cy="504056"/>
          </a:xfrm>
          <a:prstGeom prst="straightConnector1">
            <a:avLst/>
          </a:prstGeom>
          <a:noFill/>
          <a:ln cap="flat" cmpd="sng" w="9525">
            <a:solidFill>
              <a:srgbClr val="4A7DBA"/>
            </a:solidFill>
            <a:prstDash val="solid"/>
            <a:round/>
            <a:headEnd len="med" w="med" type="none"/>
            <a:tailEnd len="lg" w="lg" type="stealth"/>
          </a:ln>
        </p:spPr>
      </p:cxnSp>
      <p:cxnSp>
        <p:nvCxnSpPr>
          <p:cNvPr id="103" name="Shape 103"/>
          <p:cNvCxnSpPr/>
          <p:nvPr/>
        </p:nvCxnSpPr>
        <p:spPr>
          <a:xfrm>
            <a:off x="6804247" y="5229200"/>
            <a:ext cx="648071" cy="432047"/>
          </a:xfrm>
          <a:prstGeom prst="straightConnector1">
            <a:avLst/>
          </a:prstGeom>
          <a:noFill/>
          <a:ln cap="flat" cmpd="sng" w="9525">
            <a:solidFill>
              <a:srgbClr val="4A7DBA"/>
            </a:solidFill>
            <a:prstDash val="solid"/>
            <a:round/>
            <a:headEnd len="med" w="med" type="none"/>
            <a:tailEnd len="lg" w="lg" type="stealth"/>
          </a:ln>
        </p:spPr>
      </p:cxnSp>
      <p:cxnSp>
        <p:nvCxnSpPr>
          <p:cNvPr id="104" name="Shape 104"/>
          <p:cNvCxnSpPr/>
          <p:nvPr/>
        </p:nvCxnSpPr>
        <p:spPr>
          <a:xfrm>
            <a:off x="4582350" y="5193191"/>
            <a:ext cx="0" cy="504000"/>
          </a:xfrm>
          <a:prstGeom prst="straightConnector1">
            <a:avLst/>
          </a:prstGeom>
          <a:noFill/>
          <a:ln cap="flat" cmpd="sng" w="9525">
            <a:solidFill>
              <a:srgbClr val="4A7DBA"/>
            </a:solidFill>
            <a:prstDash val="solid"/>
            <a:round/>
            <a:headEnd len="med" w="med" type="none"/>
            <a:tailEnd len="lg" w="lg" type="stealth"/>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id="109" name="Shape 109"/>
          <p:cNvSpPr txBox="1"/>
          <p:nvPr>
            <p:ph type="title"/>
          </p:nvPr>
        </p:nvSpPr>
        <p:spPr>
          <a:xfrm>
            <a:off x="457200" y="273050"/>
            <a:ext cx="3008313" cy="116204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fr-FR" sz="2800" u="none" cap="none" strike="noStrike">
                <a:solidFill>
                  <a:schemeClr val="dk1"/>
                </a:solidFill>
                <a:latin typeface="Calibri"/>
                <a:ea typeface="Calibri"/>
                <a:cs typeface="Calibri"/>
                <a:sym typeface="Calibri"/>
              </a:rPr>
              <a:t>Détails sur investissements</a:t>
            </a:r>
          </a:p>
        </p:txBody>
      </p:sp>
      <p:sp>
        <p:nvSpPr>
          <p:cNvPr id="110" name="Shape 110"/>
          <p:cNvSpPr txBox="1"/>
          <p:nvPr>
            <p:ph idx="1" type="body"/>
          </p:nvPr>
        </p:nvSpPr>
        <p:spPr>
          <a:xfrm>
            <a:off x="3575050" y="273050"/>
            <a:ext cx="5111750" cy="6252294"/>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dk1"/>
              </a:buClr>
              <a:buSzPct val="100740"/>
              <a:buFont typeface="Arial"/>
              <a:buChar char="•"/>
            </a:pPr>
            <a:r>
              <a:rPr b="0" i="0" lang="fr-FR" sz="2720" u="none" cap="none" strike="noStrike">
                <a:solidFill>
                  <a:schemeClr val="dk1"/>
                </a:solidFill>
                <a:latin typeface="Calibri"/>
                <a:ea typeface="Calibri"/>
                <a:cs typeface="Calibri"/>
                <a:sym typeface="Calibri"/>
              </a:rPr>
              <a:t>Pourquoi est-ce que je l’ai acheté =&gt; habitation principale</a:t>
            </a:r>
          </a:p>
          <a:p>
            <a:pPr indent="-342900" lvl="0" marL="342900" marR="0" rtl="0" algn="l">
              <a:lnSpc>
                <a:spcPct val="90000"/>
              </a:lnSpc>
              <a:spcBef>
                <a:spcPts val="544"/>
              </a:spcBef>
              <a:spcAft>
                <a:spcPts val="0"/>
              </a:spcAft>
              <a:buClr>
                <a:schemeClr val="dk1"/>
              </a:buClr>
              <a:buSzPct val="100740"/>
              <a:buFont typeface="Arial"/>
              <a:buChar char="•"/>
            </a:pPr>
            <a:r>
              <a:rPr b="0" i="0" lang="fr-FR" sz="2720" u="none" cap="none" strike="noStrike">
                <a:solidFill>
                  <a:schemeClr val="dk1"/>
                </a:solidFill>
                <a:latin typeface="Calibri"/>
                <a:ea typeface="Calibri"/>
                <a:cs typeface="Calibri"/>
                <a:sym typeface="Calibri"/>
              </a:rPr>
              <a:t>Mensualité crédit 205 €</a:t>
            </a:r>
          </a:p>
          <a:p>
            <a:pPr indent="-342900" lvl="0" marL="342900" marR="0" rtl="0" algn="l">
              <a:lnSpc>
                <a:spcPct val="90000"/>
              </a:lnSpc>
              <a:spcBef>
                <a:spcPts val="544"/>
              </a:spcBef>
              <a:spcAft>
                <a:spcPts val="0"/>
              </a:spcAft>
              <a:buClr>
                <a:schemeClr val="dk1"/>
              </a:buClr>
              <a:buSzPct val="100740"/>
              <a:buFont typeface="Arial"/>
              <a:buChar char="•"/>
            </a:pPr>
            <a:r>
              <a:rPr b="0" i="0" lang="fr-FR" sz="2720" u="none" cap="none" strike="noStrike">
                <a:solidFill>
                  <a:schemeClr val="dk1"/>
                </a:solidFill>
                <a:latin typeface="Calibri"/>
                <a:ea typeface="Calibri"/>
                <a:cs typeface="Calibri"/>
                <a:sym typeface="Calibri"/>
              </a:rPr>
              <a:t>Mis en location classique</a:t>
            </a:r>
          </a:p>
          <a:p>
            <a:pPr indent="-342900" lvl="0" marL="342900" marR="0" rtl="0" algn="l">
              <a:lnSpc>
                <a:spcPct val="90000"/>
              </a:lnSpc>
              <a:spcBef>
                <a:spcPts val="544"/>
              </a:spcBef>
              <a:spcAft>
                <a:spcPts val="0"/>
              </a:spcAft>
              <a:buClr>
                <a:schemeClr val="dk1"/>
              </a:buClr>
              <a:buSzPct val="100740"/>
              <a:buFont typeface="Arial"/>
              <a:buNone/>
            </a:pPr>
            <a:r>
              <a:t/>
            </a:r>
            <a:endParaRPr b="0" i="0" sz="2720" u="none" cap="none" strike="noStrike">
              <a:solidFill>
                <a:schemeClr val="dk1"/>
              </a:solidFill>
              <a:latin typeface="Calibri"/>
              <a:ea typeface="Calibri"/>
              <a:cs typeface="Calibri"/>
              <a:sym typeface="Calibri"/>
            </a:endParaRPr>
          </a:p>
          <a:p>
            <a:pPr indent="-342900" lvl="0" marL="342900" marR="0" rtl="0" algn="ctr">
              <a:lnSpc>
                <a:spcPct val="90000"/>
              </a:lnSpc>
              <a:spcBef>
                <a:spcPts val="544"/>
              </a:spcBef>
              <a:spcAft>
                <a:spcPts val="0"/>
              </a:spcAft>
              <a:buClr>
                <a:schemeClr val="dk1"/>
              </a:buClr>
              <a:buSzPct val="25000"/>
              <a:buFont typeface="Arial"/>
              <a:buNone/>
            </a:pPr>
            <a:r>
              <a:rPr b="0" i="0" lang="fr-FR" sz="2720" u="none" cap="none" strike="noStrike">
                <a:solidFill>
                  <a:schemeClr val="dk1"/>
                </a:solidFill>
                <a:latin typeface="Calibri"/>
                <a:ea typeface="Calibri"/>
                <a:cs typeface="Calibri"/>
                <a:sym typeface="Calibri"/>
              </a:rPr>
              <a:t>400 € </a:t>
            </a:r>
          </a:p>
          <a:p>
            <a:pPr indent="-342900" lvl="0" marL="342900" marR="0" rtl="0" algn="l">
              <a:lnSpc>
                <a:spcPct val="90000"/>
              </a:lnSpc>
              <a:spcBef>
                <a:spcPts val="544"/>
              </a:spcBef>
              <a:spcAft>
                <a:spcPts val="0"/>
              </a:spcAft>
              <a:buClr>
                <a:schemeClr val="dk1"/>
              </a:buClr>
              <a:buSzPct val="100740"/>
              <a:buFont typeface="Arial"/>
              <a:buChar char="•"/>
            </a:pPr>
            <a:r>
              <a:rPr b="0" i="0" lang="fr-FR" sz="2720" u="none" cap="none" strike="noStrike">
                <a:solidFill>
                  <a:schemeClr val="dk1"/>
                </a:solidFill>
                <a:latin typeface="Calibri"/>
                <a:ea typeface="Calibri"/>
                <a:cs typeface="Calibri"/>
                <a:sym typeface="Calibri"/>
              </a:rPr>
              <a:t>Colocation</a:t>
            </a:r>
          </a:p>
          <a:p>
            <a:pPr indent="-342900" lvl="0" marL="342900" marR="0" rtl="0" algn="ctr">
              <a:lnSpc>
                <a:spcPct val="90000"/>
              </a:lnSpc>
              <a:spcBef>
                <a:spcPts val="544"/>
              </a:spcBef>
              <a:spcAft>
                <a:spcPts val="0"/>
              </a:spcAft>
              <a:buClr>
                <a:schemeClr val="dk1"/>
              </a:buClr>
              <a:buSzPct val="100740"/>
              <a:buFont typeface="Arial"/>
              <a:buNone/>
            </a:pPr>
            <a:r>
              <a:t/>
            </a:r>
            <a:endParaRPr b="0" i="0" sz="2720" u="none" cap="none" strike="noStrike">
              <a:solidFill>
                <a:schemeClr val="dk1"/>
              </a:solidFill>
              <a:latin typeface="Calibri"/>
              <a:ea typeface="Calibri"/>
              <a:cs typeface="Calibri"/>
              <a:sym typeface="Calibri"/>
            </a:endParaRPr>
          </a:p>
          <a:p>
            <a:pPr indent="-228600" lvl="2" marL="1143000" marR="0" rtl="0" algn="l">
              <a:lnSpc>
                <a:spcPct val="90000"/>
              </a:lnSpc>
              <a:spcBef>
                <a:spcPts val="408"/>
              </a:spcBef>
              <a:spcAft>
                <a:spcPts val="0"/>
              </a:spcAft>
              <a:buClr>
                <a:schemeClr val="dk1"/>
              </a:buClr>
              <a:buSzPct val="25000"/>
              <a:buFont typeface="Arial"/>
              <a:buNone/>
            </a:pPr>
            <a:r>
              <a:rPr b="0" i="0" lang="fr-FR" sz="2040" u="none" cap="none" strike="noStrike">
                <a:solidFill>
                  <a:schemeClr val="dk1"/>
                </a:solidFill>
                <a:latin typeface="Calibri"/>
                <a:ea typeface="Calibri"/>
                <a:cs typeface="Calibri"/>
                <a:sym typeface="Calibri"/>
              </a:rPr>
              <a:t>            250  +  250 = 500 €</a:t>
            </a:r>
          </a:p>
          <a:p>
            <a:pPr indent="-228600" lvl="2" marL="1143000" marR="0" rtl="0" algn="l">
              <a:lnSpc>
                <a:spcPct val="90000"/>
              </a:lnSpc>
              <a:spcBef>
                <a:spcPts val="544"/>
              </a:spcBef>
              <a:spcAft>
                <a:spcPts val="0"/>
              </a:spcAft>
              <a:buClr>
                <a:schemeClr val="dk1"/>
              </a:buClr>
              <a:buSzPct val="25000"/>
              <a:buFont typeface="Arial"/>
              <a:buNone/>
            </a:pPr>
            <a:r>
              <a:rPr b="0" i="0" lang="fr-FR" sz="2720" u="none" cap="none" strike="noStrike">
                <a:solidFill>
                  <a:schemeClr val="dk1"/>
                </a:solidFill>
                <a:latin typeface="Calibri"/>
                <a:ea typeface="Calibri"/>
                <a:cs typeface="Calibri"/>
                <a:sym typeface="Calibri"/>
              </a:rPr>
              <a:t>Avantages :</a:t>
            </a:r>
          </a:p>
          <a:p>
            <a:pPr indent="-228600" lvl="2" marL="1143000" marR="0" rtl="0" algn="l">
              <a:lnSpc>
                <a:spcPct val="90000"/>
              </a:lnSpc>
              <a:spcBef>
                <a:spcPts val="442"/>
              </a:spcBef>
              <a:spcAft>
                <a:spcPts val="0"/>
              </a:spcAft>
              <a:buClr>
                <a:schemeClr val="dk1"/>
              </a:buClr>
              <a:buSzPct val="100454"/>
              <a:buFont typeface="Arial"/>
              <a:buChar char="-"/>
            </a:pPr>
            <a:r>
              <a:rPr b="0" i="0" lang="fr-FR" sz="2210" u="none" cap="none" strike="noStrike">
                <a:solidFill>
                  <a:schemeClr val="dk1"/>
                </a:solidFill>
                <a:latin typeface="Calibri"/>
                <a:ea typeface="Calibri"/>
                <a:cs typeface="Calibri"/>
                <a:sym typeface="Calibri"/>
              </a:rPr>
              <a:t>Liste d’attente</a:t>
            </a:r>
          </a:p>
          <a:p>
            <a:pPr indent="-228600" lvl="2" marL="1143000" marR="0" rtl="0" algn="l">
              <a:lnSpc>
                <a:spcPct val="90000"/>
              </a:lnSpc>
              <a:spcBef>
                <a:spcPts val="442"/>
              </a:spcBef>
              <a:spcAft>
                <a:spcPts val="0"/>
              </a:spcAft>
              <a:buClr>
                <a:schemeClr val="dk1"/>
              </a:buClr>
              <a:buSzPct val="100454"/>
              <a:buFont typeface="Arial"/>
              <a:buChar char="-"/>
            </a:pPr>
            <a:r>
              <a:rPr b="0" i="0" lang="fr-FR" sz="2210" u="none" cap="none" strike="noStrike">
                <a:solidFill>
                  <a:schemeClr val="dk1"/>
                </a:solidFill>
                <a:latin typeface="Calibri"/>
                <a:ea typeface="Calibri"/>
                <a:cs typeface="Calibri"/>
                <a:sym typeface="Calibri"/>
              </a:rPr>
              <a:t>Aucun impayé depuis 9 ans</a:t>
            </a:r>
          </a:p>
          <a:p>
            <a:pPr indent="-228600" lvl="2" marL="1143000" marR="0" rtl="0" algn="l">
              <a:lnSpc>
                <a:spcPct val="90000"/>
              </a:lnSpc>
              <a:spcBef>
                <a:spcPts val="442"/>
              </a:spcBef>
              <a:spcAft>
                <a:spcPts val="0"/>
              </a:spcAft>
              <a:buClr>
                <a:schemeClr val="dk1"/>
              </a:buClr>
              <a:buSzPct val="100454"/>
              <a:buFont typeface="Arial"/>
              <a:buChar char="-"/>
            </a:pPr>
            <a:r>
              <a:rPr b="0" i="0" lang="fr-FR" sz="2210" u="none" cap="none" strike="noStrike">
                <a:solidFill>
                  <a:schemeClr val="dk1"/>
                </a:solidFill>
                <a:latin typeface="Calibri"/>
                <a:ea typeface="Calibri"/>
                <a:cs typeface="Calibri"/>
                <a:sym typeface="Calibri"/>
              </a:rPr>
              <a:t>Aucune carence locative</a:t>
            </a:r>
          </a:p>
          <a:p>
            <a:pPr indent="-228600" lvl="2" marL="1143000" marR="0" rtl="0" algn="l">
              <a:lnSpc>
                <a:spcPct val="90000"/>
              </a:lnSpc>
              <a:spcBef>
                <a:spcPts val="442"/>
              </a:spcBef>
              <a:spcAft>
                <a:spcPts val="0"/>
              </a:spcAft>
              <a:buClr>
                <a:schemeClr val="dk1"/>
              </a:buClr>
              <a:buSzPct val="100454"/>
              <a:buFont typeface="Arial"/>
              <a:buNone/>
            </a:pPr>
            <a:r>
              <a:t/>
            </a:r>
            <a:endParaRPr b="0" i="0" sz="2210" u="none" cap="none" strike="noStrike">
              <a:solidFill>
                <a:schemeClr val="dk1"/>
              </a:solidFill>
              <a:latin typeface="Calibri"/>
              <a:ea typeface="Calibri"/>
              <a:cs typeface="Calibri"/>
              <a:sym typeface="Calibri"/>
            </a:endParaRPr>
          </a:p>
          <a:p>
            <a:pPr indent="-228600" lvl="2" marL="1143000" marR="0" rtl="0" algn="l">
              <a:lnSpc>
                <a:spcPct val="90000"/>
              </a:lnSpc>
              <a:spcBef>
                <a:spcPts val="442"/>
              </a:spcBef>
              <a:spcAft>
                <a:spcPts val="0"/>
              </a:spcAft>
              <a:buClr>
                <a:schemeClr val="dk1"/>
              </a:buClr>
              <a:buSzPct val="25000"/>
              <a:buFont typeface="Arial"/>
              <a:buNone/>
            </a:pPr>
            <a:r>
              <a:rPr b="0" i="0" lang="fr-FR" sz="2210" u="none" cap="none" strike="noStrike">
                <a:solidFill>
                  <a:schemeClr val="dk1"/>
                </a:solidFill>
                <a:latin typeface="Calibri"/>
                <a:ea typeface="Calibri"/>
                <a:cs typeface="Calibri"/>
                <a:sym typeface="Calibri"/>
              </a:rPr>
              <a:t>Règle des 70 % respectée</a:t>
            </a:r>
          </a:p>
          <a:p>
            <a:pPr indent="-228600" lvl="2" marL="1143000" marR="0" rtl="0" algn="l">
              <a:lnSpc>
                <a:spcPct val="90000"/>
              </a:lnSpc>
              <a:spcBef>
                <a:spcPts val="408"/>
              </a:spcBef>
              <a:buClr>
                <a:schemeClr val="dk1"/>
              </a:buClr>
              <a:buSzPct val="25000"/>
              <a:buFont typeface="Arial"/>
              <a:buNone/>
            </a:pPr>
            <a:r>
              <a:t/>
            </a:r>
            <a:endParaRPr b="0" i="0" sz="2040" u="none" cap="none" strike="noStrike">
              <a:solidFill>
                <a:schemeClr val="dk1"/>
              </a:solidFill>
              <a:latin typeface="Calibri"/>
              <a:ea typeface="Calibri"/>
              <a:cs typeface="Calibri"/>
              <a:sym typeface="Calibri"/>
            </a:endParaRPr>
          </a:p>
        </p:txBody>
      </p:sp>
      <p:sp>
        <p:nvSpPr>
          <p:cNvPr id="111" name="Shape 111"/>
          <p:cNvSpPr txBox="1"/>
          <p:nvPr>
            <p:ph idx="2" type="body"/>
          </p:nvPr>
        </p:nvSpPr>
        <p:spPr>
          <a:xfrm>
            <a:off x="457200" y="1435100"/>
            <a:ext cx="3008313" cy="469106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buClr>
                <a:srgbClr val="538CD5"/>
              </a:buClr>
              <a:buSzPct val="25000"/>
              <a:buFont typeface="Arial"/>
              <a:buNone/>
            </a:pPr>
            <a:r>
              <a:rPr b="1" i="0" lang="fr-FR" sz="2400" u="none" cap="none" strike="noStrike">
                <a:solidFill>
                  <a:srgbClr val="538CD5"/>
                </a:solidFill>
                <a:latin typeface="Calibri"/>
                <a:ea typeface="Calibri"/>
                <a:cs typeface="Calibri"/>
                <a:sym typeface="Calibri"/>
              </a:rPr>
              <a:t>1 er appartement </a:t>
            </a:r>
          </a:p>
        </p:txBody>
      </p:sp>
      <p:sp>
        <p:nvSpPr>
          <p:cNvPr id="112" name="Shape 112"/>
          <p:cNvSpPr/>
          <p:nvPr/>
        </p:nvSpPr>
        <p:spPr>
          <a:xfrm>
            <a:off x="5810785" y="2003490"/>
            <a:ext cx="432000" cy="504000"/>
          </a:xfrm>
          <a:prstGeom prst="down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113" name="Shape 113"/>
          <p:cNvSpPr/>
          <p:nvPr/>
        </p:nvSpPr>
        <p:spPr>
          <a:xfrm>
            <a:off x="5336030" y="3286279"/>
            <a:ext cx="360000" cy="432000"/>
          </a:xfrm>
          <a:prstGeom prst="down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114" name="Shape 114"/>
          <p:cNvSpPr/>
          <p:nvPr/>
        </p:nvSpPr>
        <p:spPr>
          <a:xfrm>
            <a:off x="6070785" y="3286267"/>
            <a:ext cx="360000" cy="432000"/>
          </a:xfrm>
          <a:prstGeom prst="down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457200" y="273050"/>
            <a:ext cx="3008313" cy="116204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fr-FR" sz="2800" u="none" cap="none" strike="noStrike">
                <a:solidFill>
                  <a:schemeClr val="dk1"/>
                </a:solidFill>
                <a:latin typeface="Calibri"/>
                <a:ea typeface="Calibri"/>
                <a:cs typeface="Calibri"/>
                <a:sym typeface="Calibri"/>
              </a:rPr>
              <a:t>Détails sur investissements</a:t>
            </a:r>
          </a:p>
        </p:txBody>
      </p:sp>
      <p:sp>
        <p:nvSpPr>
          <p:cNvPr id="120" name="Shape 120"/>
          <p:cNvSpPr txBox="1"/>
          <p:nvPr>
            <p:ph idx="1" type="body"/>
          </p:nvPr>
        </p:nvSpPr>
        <p:spPr>
          <a:xfrm>
            <a:off x="3575050" y="273050"/>
            <a:ext cx="5111750" cy="639631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dk1"/>
              </a:buClr>
              <a:buSzPct val="100740"/>
              <a:buFont typeface="Courier New"/>
              <a:buChar char="o"/>
            </a:pPr>
            <a:r>
              <a:rPr b="0" i="0" lang="fr-FR" sz="2720" u="none" cap="none" strike="noStrike">
                <a:solidFill>
                  <a:schemeClr val="dk1"/>
                </a:solidFill>
                <a:latin typeface="Calibri"/>
                <a:ea typeface="Calibri"/>
                <a:cs typeface="Calibri"/>
                <a:sym typeface="Calibri"/>
              </a:rPr>
              <a:t>Pourquoi est-ce que je l’ai acheté =&gt; Excellente opportunité + Bonnes expériences passées en tant que propriétaire bailleur</a:t>
            </a:r>
          </a:p>
          <a:p>
            <a:pPr indent="-342900" lvl="0" marL="342900" marR="0" rtl="0" algn="l">
              <a:lnSpc>
                <a:spcPct val="80000"/>
              </a:lnSpc>
              <a:spcBef>
                <a:spcPts val="544"/>
              </a:spcBef>
              <a:spcAft>
                <a:spcPts val="0"/>
              </a:spcAft>
              <a:buClr>
                <a:schemeClr val="dk1"/>
              </a:buClr>
              <a:buSzPct val="100740"/>
              <a:buFont typeface="Courier New"/>
              <a:buChar char="o"/>
            </a:pPr>
            <a:r>
              <a:rPr b="0" i="0" lang="fr-FR" sz="2720" u="none" cap="none" strike="noStrike">
                <a:solidFill>
                  <a:schemeClr val="dk1"/>
                </a:solidFill>
                <a:latin typeface="Calibri"/>
                <a:ea typeface="Calibri"/>
                <a:cs typeface="Calibri"/>
                <a:sym typeface="Calibri"/>
              </a:rPr>
              <a:t>Viager sans rente </a:t>
            </a:r>
          </a:p>
          <a:p>
            <a:pPr indent="-342900" lvl="0" marL="342900" marR="0" rtl="0" algn="l">
              <a:lnSpc>
                <a:spcPct val="80000"/>
              </a:lnSpc>
              <a:spcBef>
                <a:spcPts val="544"/>
              </a:spcBef>
              <a:spcAft>
                <a:spcPts val="0"/>
              </a:spcAft>
              <a:buClr>
                <a:schemeClr val="dk1"/>
              </a:buClr>
              <a:buSzPct val="100740"/>
              <a:buFont typeface="Courier New"/>
              <a:buChar char="o"/>
            </a:pPr>
            <a:r>
              <a:rPr b="0" i="0" lang="fr-FR" sz="2720" u="none" cap="none" strike="noStrike">
                <a:solidFill>
                  <a:schemeClr val="dk1"/>
                </a:solidFill>
                <a:latin typeface="Calibri"/>
                <a:ea typeface="Calibri"/>
                <a:cs typeface="Calibri"/>
                <a:sym typeface="Calibri"/>
              </a:rPr>
              <a:t>Mensualité crédit 0 € (achat cash) grâce aux gains des jeux</a:t>
            </a:r>
          </a:p>
          <a:p>
            <a:pPr indent="-342900" lvl="0" marL="342900" marR="0" rtl="0" algn="l">
              <a:lnSpc>
                <a:spcPct val="80000"/>
              </a:lnSpc>
              <a:spcBef>
                <a:spcPts val="544"/>
              </a:spcBef>
              <a:spcAft>
                <a:spcPts val="0"/>
              </a:spcAft>
              <a:buClr>
                <a:schemeClr val="dk1"/>
              </a:buClr>
              <a:buSzPct val="100740"/>
              <a:buFont typeface="Courier New"/>
              <a:buChar char="o"/>
            </a:pPr>
            <a:r>
              <a:rPr b="0" i="0" lang="fr-FR" sz="2720" u="none" cap="none" strike="noStrike">
                <a:solidFill>
                  <a:schemeClr val="dk1"/>
                </a:solidFill>
                <a:latin typeface="Calibri"/>
                <a:ea typeface="Calibri"/>
                <a:cs typeface="Calibri"/>
                <a:sym typeface="Calibri"/>
              </a:rPr>
              <a:t>Accord avec ancienne propriétaire (reste dans les lieux pendant 5 ans)</a:t>
            </a:r>
          </a:p>
          <a:p>
            <a:pPr indent="-342900" lvl="0" marL="342900" marR="0" rtl="0" algn="l">
              <a:lnSpc>
                <a:spcPct val="80000"/>
              </a:lnSpc>
              <a:spcBef>
                <a:spcPts val="544"/>
              </a:spcBef>
              <a:spcAft>
                <a:spcPts val="0"/>
              </a:spcAft>
              <a:buClr>
                <a:schemeClr val="dk1"/>
              </a:buClr>
              <a:buSzPct val="100740"/>
              <a:buFont typeface="Arial"/>
              <a:buNone/>
            </a:pPr>
            <a:r>
              <a:t/>
            </a:r>
            <a:endParaRPr b="0" i="0" sz="2720" u="none" cap="none" strike="noStrike">
              <a:solidFill>
                <a:schemeClr val="dk1"/>
              </a:solidFill>
              <a:latin typeface="Calibri"/>
              <a:ea typeface="Calibri"/>
              <a:cs typeface="Calibri"/>
              <a:sym typeface="Calibri"/>
            </a:endParaRPr>
          </a:p>
          <a:p>
            <a:pPr indent="-342900" lvl="0" marL="342900" marR="0" rtl="0" algn="ctr">
              <a:lnSpc>
                <a:spcPct val="80000"/>
              </a:lnSpc>
              <a:spcBef>
                <a:spcPts val="544"/>
              </a:spcBef>
              <a:spcAft>
                <a:spcPts val="0"/>
              </a:spcAft>
              <a:buClr>
                <a:schemeClr val="dk1"/>
              </a:buClr>
              <a:buSzPct val="100740"/>
              <a:buFont typeface="Noto Sans Symbols"/>
              <a:buChar char="o"/>
            </a:pPr>
            <a:r>
              <a:rPr b="0" i="0" lang="fr-FR" sz="2720" u="none" cap="none" strike="noStrike">
                <a:solidFill>
                  <a:schemeClr val="dk1"/>
                </a:solidFill>
                <a:latin typeface="Calibri"/>
                <a:ea typeface="Calibri"/>
                <a:cs typeface="Calibri"/>
                <a:sym typeface="Calibri"/>
              </a:rPr>
              <a:t>Aujourd’hui, travaux, gains potentiels (liste d’attente) </a:t>
            </a:r>
          </a:p>
          <a:p>
            <a:pPr indent="-342900" lvl="0" marL="342900" marR="0" rtl="0" algn="l">
              <a:lnSpc>
                <a:spcPct val="80000"/>
              </a:lnSpc>
              <a:spcBef>
                <a:spcPts val="544"/>
              </a:spcBef>
              <a:spcAft>
                <a:spcPts val="0"/>
              </a:spcAft>
              <a:buClr>
                <a:schemeClr val="dk1"/>
              </a:buClr>
              <a:buSzPct val="100740"/>
              <a:buFont typeface="Courier New"/>
              <a:buChar char="o"/>
            </a:pPr>
            <a:r>
              <a:rPr b="0" i="0" lang="fr-FR" sz="2720" u="none" cap="none" strike="noStrike">
                <a:solidFill>
                  <a:schemeClr val="dk1"/>
                </a:solidFill>
                <a:latin typeface="Calibri"/>
                <a:ea typeface="Calibri"/>
                <a:cs typeface="Calibri"/>
                <a:sym typeface="Calibri"/>
              </a:rPr>
              <a:t>Loyer : 330 + 330 = 660 €</a:t>
            </a:r>
          </a:p>
          <a:p>
            <a:pPr indent="-342900" lvl="0" marL="342900" marR="0" rtl="0" algn="ctr">
              <a:lnSpc>
                <a:spcPct val="80000"/>
              </a:lnSpc>
              <a:spcBef>
                <a:spcPts val="544"/>
              </a:spcBef>
              <a:spcAft>
                <a:spcPts val="0"/>
              </a:spcAft>
              <a:buClr>
                <a:schemeClr val="dk1"/>
              </a:buClr>
              <a:buSzPct val="25000"/>
              <a:buFont typeface="Arial"/>
              <a:buNone/>
            </a:pPr>
            <a:r>
              <a:t/>
            </a:r>
            <a:endParaRPr b="0" i="0" sz="2720" u="none" cap="none" strike="noStrike">
              <a:solidFill>
                <a:schemeClr val="dk1"/>
              </a:solidFill>
              <a:latin typeface="Calibri"/>
              <a:ea typeface="Calibri"/>
              <a:cs typeface="Calibri"/>
              <a:sym typeface="Calibri"/>
            </a:endParaRPr>
          </a:p>
          <a:p>
            <a:pPr indent="-228600" lvl="2" marL="1143000" marR="0" rtl="0" algn="l">
              <a:lnSpc>
                <a:spcPct val="80000"/>
              </a:lnSpc>
              <a:spcBef>
                <a:spcPts val="408"/>
              </a:spcBef>
              <a:spcAft>
                <a:spcPts val="0"/>
              </a:spcAft>
              <a:buClr>
                <a:schemeClr val="dk1"/>
              </a:buClr>
              <a:buSzPct val="25000"/>
              <a:buFont typeface="Arial"/>
              <a:buNone/>
            </a:pPr>
            <a:r>
              <a:rPr b="0" i="0" lang="fr-FR" sz="2040" u="none" cap="none" strike="noStrike">
                <a:solidFill>
                  <a:schemeClr val="dk1"/>
                </a:solidFill>
                <a:latin typeface="Calibri"/>
                <a:ea typeface="Calibri"/>
                <a:cs typeface="Calibri"/>
                <a:sym typeface="Calibri"/>
              </a:rPr>
              <a:t>            </a:t>
            </a:r>
          </a:p>
          <a:p>
            <a:pPr indent="-228600" lvl="2" marL="1143000" marR="0" rtl="0" algn="l">
              <a:lnSpc>
                <a:spcPct val="80000"/>
              </a:lnSpc>
              <a:spcBef>
                <a:spcPts val="408"/>
              </a:spcBef>
              <a:buClr>
                <a:schemeClr val="dk1"/>
              </a:buClr>
              <a:buSzPct val="25000"/>
              <a:buFont typeface="Arial"/>
              <a:buNone/>
            </a:pPr>
            <a:r>
              <a:t/>
            </a:r>
            <a:endParaRPr b="0" i="0" sz="2040" u="none" cap="none" strike="noStrike">
              <a:solidFill>
                <a:schemeClr val="dk1"/>
              </a:solidFill>
              <a:latin typeface="Calibri"/>
              <a:ea typeface="Calibri"/>
              <a:cs typeface="Calibri"/>
              <a:sym typeface="Calibri"/>
            </a:endParaRPr>
          </a:p>
        </p:txBody>
      </p:sp>
      <p:sp>
        <p:nvSpPr>
          <p:cNvPr id="121" name="Shape 121"/>
          <p:cNvSpPr txBox="1"/>
          <p:nvPr>
            <p:ph idx="2" type="body"/>
          </p:nvPr>
        </p:nvSpPr>
        <p:spPr>
          <a:xfrm>
            <a:off x="457200" y="1435100"/>
            <a:ext cx="3008313" cy="469106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buClr>
                <a:srgbClr val="538CD5"/>
              </a:buClr>
              <a:buSzPct val="25000"/>
              <a:buFont typeface="Arial"/>
              <a:buNone/>
            </a:pPr>
            <a:r>
              <a:rPr b="1" i="0" lang="fr-FR" sz="2400" u="none" cap="none" strike="noStrike">
                <a:solidFill>
                  <a:srgbClr val="538CD5"/>
                </a:solidFill>
                <a:latin typeface="Calibri"/>
                <a:ea typeface="Calibri"/>
                <a:cs typeface="Calibri"/>
                <a:sym typeface="Calibri"/>
              </a:rPr>
              <a:t>2 ème appartement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457200" y="273050"/>
            <a:ext cx="3008313" cy="116204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Calibri"/>
              <a:buNone/>
            </a:pPr>
            <a:r>
              <a:rPr b="1" i="0" lang="fr-FR" sz="2800" u="none" cap="none" strike="noStrike">
                <a:solidFill>
                  <a:schemeClr val="dk1"/>
                </a:solidFill>
                <a:latin typeface="Calibri"/>
                <a:ea typeface="Calibri"/>
                <a:cs typeface="Calibri"/>
                <a:sym typeface="Calibri"/>
              </a:rPr>
              <a:t>Détails sur investissements</a:t>
            </a:r>
          </a:p>
        </p:txBody>
      </p:sp>
      <p:sp>
        <p:nvSpPr>
          <p:cNvPr id="127" name="Shape 127"/>
          <p:cNvSpPr txBox="1"/>
          <p:nvPr>
            <p:ph idx="1" type="body"/>
          </p:nvPr>
        </p:nvSpPr>
        <p:spPr>
          <a:xfrm>
            <a:off x="3347864" y="273050"/>
            <a:ext cx="5544615" cy="6252294"/>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fr-FR" sz="3200" u="none" cap="none" strike="noStrike">
                <a:solidFill>
                  <a:schemeClr val="dk1"/>
                </a:solidFill>
                <a:latin typeface="Calibri"/>
                <a:ea typeface="Calibri"/>
                <a:cs typeface="Calibri"/>
                <a:sym typeface="Calibri"/>
              </a:rPr>
              <a:t>Pourquoi est-ce que je l’ai acheté =&gt; colocation + création patrimoine</a:t>
            </a:r>
          </a:p>
          <a:p>
            <a:pPr indent="-342900" lvl="0" marL="342900" marR="0" rtl="0" algn="l">
              <a:spcBef>
                <a:spcPts val="640"/>
              </a:spcBef>
              <a:spcAft>
                <a:spcPts val="0"/>
              </a:spcAft>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ct val="100000"/>
              <a:buFont typeface="Arial"/>
              <a:buChar char="•"/>
            </a:pPr>
            <a:r>
              <a:rPr b="0" i="0" lang="fr-FR" sz="3200" u="none" cap="none" strike="noStrike">
                <a:solidFill>
                  <a:schemeClr val="dk1"/>
                </a:solidFill>
                <a:latin typeface="Calibri"/>
                <a:ea typeface="Calibri"/>
                <a:cs typeface="Calibri"/>
                <a:sym typeface="Calibri"/>
              </a:rPr>
              <a:t>Mensualité crédit s/20 ans</a:t>
            </a:r>
          </a:p>
          <a:p>
            <a:pPr indent="-342900" lvl="0" marL="342900" marR="0" rtl="0" algn="l">
              <a:spcBef>
                <a:spcPts val="640"/>
              </a:spcBef>
              <a:spcAft>
                <a:spcPts val="0"/>
              </a:spcAft>
              <a:buClr>
                <a:schemeClr val="dk1"/>
              </a:buClr>
              <a:buSzPct val="1000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560"/>
              </a:spcBef>
              <a:spcAft>
                <a:spcPts val="0"/>
              </a:spcAft>
              <a:buClr>
                <a:schemeClr val="dk1"/>
              </a:buClr>
              <a:buSzPct val="100000"/>
              <a:buFont typeface="Noto Sans Symbols"/>
              <a:buChar char="•"/>
            </a:pPr>
            <a:r>
              <a:rPr b="0" i="0" lang="fr-FR" sz="2800" u="none" cap="none" strike="noStrike">
                <a:solidFill>
                  <a:schemeClr val="dk1"/>
                </a:solidFill>
                <a:latin typeface="Calibri"/>
                <a:ea typeface="Calibri"/>
                <a:cs typeface="Calibri"/>
                <a:sym typeface="Calibri"/>
              </a:rPr>
              <a:t> 98 € s/24 mois + 300 ou 200 €</a:t>
            </a:r>
          </a:p>
          <a:p>
            <a:pPr indent="-342900" lvl="0" marL="342900" marR="0" rtl="0" algn="l">
              <a:spcBef>
                <a:spcPts val="640"/>
              </a:spcBef>
              <a:spcAft>
                <a:spcPts val="0"/>
              </a:spcAft>
              <a:buClr>
                <a:schemeClr val="dk1"/>
              </a:buClr>
              <a:buSzPct val="100000"/>
              <a:buFont typeface="Noto Sans Symbols"/>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ct val="25000"/>
              <a:buFont typeface="Arial"/>
              <a:buNone/>
            </a:pPr>
            <a:r>
              <a:rPr b="0" i="0" lang="fr-FR" sz="3200" u="none" cap="none" strike="noStrike">
                <a:solidFill>
                  <a:schemeClr val="dk1"/>
                </a:solidFill>
                <a:latin typeface="Calibri"/>
                <a:ea typeface="Calibri"/>
                <a:cs typeface="Calibri"/>
                <a:sym typeface="Calibri"/>
              </a:rPr>
              <a:t>Loyers : 330 + 330 + 330 = 990 €</a:t>
            </a:r>
          </a:p>
          <a:p>
            <a:pPr indent="-228600" lvl="2" marL="1143000" marR="0" rtl="0" algn="l">
              <a:spcBef>
                <a:spcPts val="520"/>
              </a:spcBef>
              <a:spcAft>
                <a:spcPts val="0"/>
              </a:spcAft>
              <a:buClr>
                <a:schemeClr val="dk1"/>
              </a:buClr>
              <a:buSzPct val="100000"/>
              <a:buFont typeface="Arial"/>
              <a:buNone/>
            </a:pPr>
            <a:r>
              <a:t/>
            </a:r>
            <a:endParaRPr b="0" i="0" sz="2600" u="none" cap="none" strike="noStrike">
              <a:solidFill>
                <a:schemeClr val="dk1"/>
              </a:solidFill>
              <a:latin typeface="Calibri"/>
              <a:ea typeface="Calibri"/>
              <a:cs typeface="Calibri"/>
              <a:sym typeface="Calibri"/>
            </a:endParaRPr>
          </a:p>
          <a:p>
            <a:pPr indent="-228600" lvl="2" marL="1143000" marR="0" rtl="0" algn="l">
              <a:spcBef>
                <a:spcPts val="520"/>
              </a:spcBef>
              <a:spcAft>
                <a:spcPts val="0"/>
              </a:spcAft>
              <a:buClr>
                <a:schemeClr val="dk1"/>
              </a:buClr>
              <a:buSzPct val="25000"/>
              <a:buFont typeface="Arial"/>
              <a:buNone/>
            </a:pPr>
            <a:r>
              <a:rPr b="0" i="0" lang="fr-FR" sz="2600" u="none" cap="none" strike="noStrike">
                <a:solidFill>
                  <a:schemeClr val="dk1"/>
                </a:solidFill>
                <a:latin typeface="Calibri"/>
                <a:ea typeface="Calibri"/>
                <a:cs typeface="Calibri"/>
                <a:sym typeface="Calibri"/>
              </a:rPr>
              <a:t>Règle des 70 % respectée</a:t>
            </a:r>
          </a:p>
          <a:p>
            <a:pPr indent="-228600" lvl="2" marL="1143000" marR="0" rtl="0" algn="l">
              <a:spcBef>
                <a:spcPts val="480"/>
              </a:spcBef>
              <a:buClr>
                <a:schemeClr val="dk1"/>
              </a:buClr>
              <a:buSzPct val="25000"/>
              <a:buFont typeface="Arial"/>
              <a:buNone/>
            </a:pPr>
            <a:r>
              <a:t/>
            </a:r>
            <a:endParaRPr b="0" i="0" sz="2400" u="none" cap="none" strike="noStrike">
              <a:solidFill>
                <a:schemeClr val="dk1"/>
              </a:solidFill>
              <a:latin typeface="Calibri"/>
              <a:ea typeface="Calibri"/>
              <a:cs typeface="Calibri"/>
              <a:sym typeface="Calibri"/>
            </a:endParaRPr>
          </a:p>
        </p:txBody>
      </p:sp>
      <p:sp>
        <p:nvSpPr>
          <p:cNvPr id="128" name="Shape 128"/>
          <p:cNvSpPr txBox="1"/>
          <p:nvPr>
            <p:ph idx="2" type="body"/>
          </p:nvPr>
        </p:nvSpPr>
        <p:spPr>
          <a:xfrm>
            <a:off x="457200" y="1435100"/>
            <a:ext cx="3008313" cy="4691063"/>
          </a:xfrm>
          <a:prstGeom prst="rect">
            <a:avLst/>
          </a:prstGeom>
          <a:noFill/>
          <a:ln>
            <a:noFill/>
          </a:ln>
        </p:spPr>
        <p:txBody>
          <a:bodyPr anchorCtr="0" anchor="t" bIns="45700" lIns="91425" rIns="91425" tIns="45700">
            <a:noAutofit/>
          </a:bodyPr>
          <a:lstStyle/>
          <a:p>
            <a:pPr indent="0" lvl="0" marL="0" marR="0" rtl="0" algn="l">
              <a:spcBef>
                <a:spcPts val="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spcAft>
                <a:spcPts val="0"/>
              </a:spcAft>
              <a:buClr>
                <a:schemeClr val="dk1"/>
              </a:buClr>
              <a:buSzPct val="25000"/>
              <a:buFont typeface="Arial"/>
              <a:buNone/>
            </a:pPr>
            <a:r>
              <a:t/>
            </a:r>
            <a:endParaRPr b="1" i="0" sz="2400" u="none" cap="none" strike="noStrike">
              <a:solidFill>
                <a:srgbClr val="538CD5"/>
              </a:solidFill>
              <a:latin typeface="Calibri"/>
              <a:ea typeface="Calibri"/>
              <a:cs typeface="Calibri"/>
              <a:sym typeface="Calibri"/>
            </a:endParaRPr>
          </a:p>
          <a:p>
            <a:pPr indent="0" lvl="0" marL="0" marR="0" rtl="0" algn="l">
              <a:spcBef>
                <a:spcPts val="480"/>
              </a:spcBef>
              <a:buClr>
                <a:srgbClr val="538CD5"/>
              </a:buClr>
              <a:buSzPct val="25000"/>
              <a:buFont typeface="Arial"/>
              <a:buNone/>
            </a:pPr>
            <a:r>
              <a:rPr b="1" i="0" lang="fr-FR" sz="2400" u="none" cap="none" strike="noStrike">
                <a:solidFill>
                  <a:srgbClr val="538CD5"/>
                </a:solidFill>
                <a:latin typeface="Calibri"/>
                <a:ea typeface="Calibri"/>
                <a:cs typeface="Calibri"/>
                <a:sym typeface="Calibri"/>
              </a:rPr>
              <a:t>3 ème appartement </a:t>
            </a:r>
          </a:p>
        </p:txBody>
      </p:sp>
      <p:sp>
        <p:nvSpPr>
          <p:cNvPr id="129" name="Shape 129"/>
          <p:cNvSpPr/>
          <p:nvPr/>
        </p:nvSpPr>
        <p:spPr>
          <a:xfrm>
            <a:off x="4932039" y="4149080"/>
            <a:ext cx="360040" cy="432047"/>
          </a:xfrm>
          <a:prstGeom prst="down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130" name="Shape 130"/>
          <p:cNvSpPr/>
          <p:nvPr/>
        </p:nvSpPr>
        <p:spPr>
          <a:xfrm>
            <a:off x="5940151" y="4149080"/>
            <a:ext cx="360040" cy="432047"/>
          </a:xfrm>
          <a:prstGeom prst="down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131" name="Shape 131"/>
          <p:cNvSpPr/>
          <p:nvPr/>
        </p:nvSpPr>
        <p:spPr>
          <a:xfrm>
            <a:off x="6948264" y="4149080"/>
            <a:ext cx="360040" cy="432047"/>
          </a:xfrm>
          <a:prstGeom prst="down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Calibri"/>
              <a:buNone/>
            </a:pPr>
            <a:r>
              <a:rPr b="0" i="0" lang="fr-FR" sz="4400" u="none" cap="none" strike="noStrike">
                <a:solidFill>
                  <a:srgbClr val="00B0F0"/>
                </a:solidFill>
                <a:latin typeface="Calibri"/>
                <a:ea typeface="Calibri"/>
                <a:cs typeface="Calibri"/>
                <a:sym typeface="Calibri"/>
              </a:rPr>
              <a:t>Objectif</a:t>
            </a:r>
          </a:p>
        </p:txBody>
      </p:sp>
      <p:sp>
        <p:nvSpPr>
          <p:cNvPr id="137" name="Shape 137"/>
          <p:cNvSpPr txBox="1"/>
          <p:nvPr>
            <p:ph idx="1" type="body"/>
          </p:nvPr>
        </p:nvSpPr>
        <p:spPr>
          <a:xfrm>
            <a:off x="457200" y="1600200"/>
            <a:ext cx="8229600"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250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ct val="25000"/>
              <a:buFont typeface="Arial"/>
              <a:buNone/>
            </a:pPr>
            <a:r>
              <a:rPr b="0" i="0" lang="fr-FR" sz="3200" u="none" cap="none" strike="noStrike">
                <a:solidFill>
                  <a:schemeClr val="dk1"/>
                </a:solidFill>
                <a:latin typeface="Calibri"/>
                <a:ea typeface="Calibri"/>
                <a:cs typeface="Calibri"/>
                <a:sym typeface="Calibri"/>
              </a:rPr>
              <a:t>	Moyen terme 3 à 5 ans       obtenir l’équivalent de mon salaire (1 400 €) en revenus locatifs.</a:t>
            </a:r>
          </a:p>
          <a:p>
            <a:pPr indent="-342900" lvl="0" marL="342900" marR="0" rtl="0" algn="l">
              <a:spcBef>
                <a:spcPts val="640"/>
              </a:spcBef>
              <a:spcAft>
                <a:spcPts val="0"/>
              </a:spcAft>
              <a:buClr>
                <a:schemeClr val="dk1"/>
              </a:buClr>
              <a:buSzPct val="25000"/>
              <a:buFont typeface="Arial"/>
              <a:buNone/>
            </a:pPr>
            <a:r>
              <a:rPr b="0" i="0" lang="fr-FR" sz="3200" u="none" cap="none" strike="noStrike">
                <a:solidFill>
                  <a:schemeClr val="dk1"/>
                </a:solidFill>
                <a:latin typeface="Calibri"/>
                <a:ea typeface="Calibri"/>
                <a:cs typeface="Calibri"/>
                <a:sym typeface="Calibri"/>
              </a:rPr>
              <a:t>        =&gt; 1</a:t>
            </a:r>
            <a:r>
              <a:rPr b="0" baseline="30000" i="0" lang="fr-FR" sz="3200" u="none" cap="none" strike="noStrike">
                <a:solidFill>
                  <a:schemeClr val="dk1"/>
                </a:solidFill>
                <a:latin typeface="Calibri"/>
                <a:ea typeface="Calibri"/>
                <a:cs typeface="Calibri"/>
                <a:sym typeface="Calibri"/>
              </a:rPr>
              <a:t>er</a:t>
            </a:r>
            <a:r>
              <a:rPr b="0" i="0" lang="fr-FR" sz="3200" u="none" cap="none" strike="noStrike">
                <a:solidFill>
                  <a:schemeClr val="dk1"/>
                </a:solidFill>
                <a:latin typeface="Calibri"/>
                <a:ea typeface="Calibri"/>
                <a:cs typeface="Calibri"/>
                <a:sym typeface="Calibri"/>
              </a:rPr>
              <a:t> appart + 2</a:t>
            </a:r>
            <a:r>
              <a:rPr b="0" baseline="30000" i="0" lang="fr-FR" sz="3200" u="none" cap="none" strike="noStrike">
                <a:solidFill>
                  <a:schemeClr val="dk1"/>
                </a:solidFill>
                <a:latin typeface="Calibri"/>
                <a:ea typeface="Calibri"/>
                <a:cs typeface="Calibri"/>
                <a:sym typeface="Calibri"/>
              </a:rPr>
              <a:t>ème</a:t>
            </a:r>
            <a:r>
              <a:rPr b="0" i="0" lang="fr-FR" sz="3200" u="none" cap="none" strike="noStrike">
                <a:solidFill>
                  <a:schemeClr val="dk1"/>
                </a:solidFill>
                <a:latin typeface="Calibri"/>
                <a:ea typeface="Calibri"/>
                <a:cs typeface="Calibri"/>
                <a:sym typeface="Calibri"/>
              </a:rPr>
              <a:t> appart +  3</a:t>
            </a:r>
            <a:r>
              <a:rPr b="0" baseline="30000" i="0" lang="fr-FR" sz="3200" u="none" cap="none" strike="noStrike">
                <a:solidFill>
                  <a:schemeClr val="dk1"/>
                </a:solidFill>
                <a:latin typeface="Calibri"/>
                <a:ea typeface="Calibri"/>
                <a:cs typeface="Calibri"/>
                <a:sym typeface="Calibri"/>
              </a:rPr>
              <a:t>ème</a:t>
            </a:r>
            <a:r>
              <a:rPr b="0" i="0" lang="fr-FR" sz="3200" u="none" cap="none" strike="noStrike">
                <a:solidFill>
                  <a:schemeClr val="dk1"/>
                </a:solidFill>
                <a:latin typeface="Calibri"/>
                <a:ea typeface="Calibri"/>
                <a:cs typeface="Calibri"/>
                <a:sym typeface="Calibri"/>
              </a:rPr>
              <a:t> appart</a:t>
            </a:r>
          </a:p>
          <a:p>
            <a:pPr indent="-342900" lvl="0" marL="342900" marR="0" rtl="0" algn="l">
              <a:spcBef>
                <a:spcPts val="640"/>
              </a:spcBef>
              <a:spcAft>
                <a:spcPts val="0"/>
              </a:spcAft>
              <a:buClr>
                <a:schemeClr val="dk1"/>
              </a:buClr>
              <a:buSzPct val="25000"/>
              <a:buFont typeface="Arial"/>
              <a:buNone/>
            </a:pPr>
            <a:r>
              <a:rPr b="0" i="0" lang="fr-FR" sz="3200" u="none" cap="none" strike="noStrike">
                <a:solidFill>
                  <a:schemeClr val="dk1"/>
                </a:solidFill>
                <a:latin typeface="Calibri"/>
                <a:ea typeface="Calibri"/>
                <a:cs typeface="Calibri"/>
                <a:sym typeface="Calibri"/>
              </a:rPr>
              <a:t>Crédit :    205 €     +         0 €        +   98 € =    303 €</a:t>
            </a:r>
          </a:p>
          <a:p>
            <a:pPr indent="-342900" lvl="0" marL="342900" marR="0" rtl="0" algn="l">
              <a:spcBef>
                <a:spcPts val="640"/>
              </a:spcBef>
              <a:buClr>
                <a:schemeClr val="dk1"/>
              </a:buClr>
              <a:buSzPct val="25000"/>
              <a:buFont typeface="Arial"/>
              <a:buNone/>
            </a:pPr>
            <a:r>
              <a:rPr b="0" i="0" lang="fr-FR" sz="3200" u="none" cap="none" strike="noStrike">
                <a:solidFill>
                  <a:schemeClr val="dk1"/>
                </a:solidFill>
                <a:latin typeface="Calibri"/>
                <a:ea typeface="Calibri"/>
                <a:cs typeface="Calibri"/>
                <a:sym typeface="Calibri"/>
              </a:rPr>
              <a:t>Loyers :   500  €    +       660 €      + 990 €= 2 150 €</a:t>
            </a:r>
          </a:p>
        </p:txBody>
      </p:sp>
      <p:sp>
        <p:nvSpPr>
          <p:cNvPr id="138" name="Shape 138"/>
          <p:cNvSpPr/>
          <p:nvPr/>
        </p:nvSpPr>
        <p:spPr>
          <a:xfrm>
            <a:off x="4860032" y="2420888"/>
            <a:ext cx="360040" cy="216023"/>
          </a:xfrm>
          <a:prstGeom prst="rightArrow">
            <a:avLst>
              <a:gd fmla="val 50000" name="adj1"/>
              <a:gd fmla="val 50000" name="adj2"/>
            </a:avLst>
          </a:prstGeom>
          <a:solidFill>
            <a:schemeClr val="accent1"/>
          </a:solidFill>
          <a:ln cap="flat" cmpd="sng" w="25400">
            <a:solidFill>
              <a:srgbClr val="395E89"/>
            </a:solidFill>
            <a:prstDash val="solid"/>
            <a:round/>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x="0" y="0"/>
          <a:ext cx="0" cy="0"/>
          <a:chOff x="0" y="0"/>
          <a:chExt cx="0" cy="0"/>
        </a:xfrm>
      </p:grpSpPr>
      <p:sp>
        <p:nvSpPr>
          <p:cNvPr id="143" name="Shape 14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spcBef>
                <a:spcPts val="0"/>
              </a:spcBef>
              <a:buClr>
                <a:srgbClr val="00B0F0"/>
              </a:buClr>
              <a:buSzPct val="25000"/>
              <a:buFont typeface="Calibri"/>
              <a:buNone/>
            </a:pPr>
            <a:r>
              <a:rPr b="0" i="0" lang="fr-FR" sz="4400" u="none" cap="none" strike="noStrike">
                <a:solidFill>
                  <a:srgbClr val="00B0F0"/>
                </a:solidFill>
                <a:latin typeface="Calibri"/>
                <a:ea typeface="Calibri"/>
                <a:cs typeface="Calibri"/>
                <a:sym typeface="Calibri"/>
              </a:rPr>
              <a:t>Stratégie</a:t>
            </a:r>
          </a:p>
        </p:txBody>
      </p:sp>
      <p:sp>
        <p:nvSpPr>
          <p:cNvPr id="144" name="Shape 144"/>
          <p:cNvSpPr txBox="1"/>
          <p:nvPr>
            <p:ph idx="1" type="body"/>
          </p:nvPr>
        </p:nvSpPr>
        <p:spPr>
          <a:xfrm>
            <a:off x="179511" y="1600200"/>
            <a:ext cx="8856983" cy="4525963"/>
          </a:xfrm>
          <a:prstGeom prst="rect">
            <a:avLst/>
          </a:prstGeom>
          <a:noFill/>
          <a:ln>
            <a:noFill/>
          </a:ln>
        </p:spPr>
        <p:txBody>
          <a:bodyPr anchorCtr="0" anchor="t" bIns="45700" lIns="91425" rIns="91425" tIns="45700">
            <a:noAutofit/>
          </a:bodyPr>
          <a:lstStyle/>
          <a:p>
            <a:pPr indent="-342900" lvl="0" marL="342900" marR="0" rtl="0" algn="l">
              <a:spcBef>
                <a:spcPts val="0"/>
              </a:spcBef>
              <a:spcAft>
                <a:spcPts val="0"/>
              </a:spcAft>
              <a:buClr>
                <a:schemeClr val="dk1"/>
              </a:buClr>
              <a:buSzPct val="100000"/>
              <a:buFont typeface="Arial"/>
              <a:buChar char="•"/>
            </a:pPr>
            <a:r>
              <a:rPr b="0" i="0" lang="fr-FR" sz="3200" u="none" cap="none" strike="noStrike">
                <a:solidFill>
                  <a:schemeClr val="dk1"/>
                </a:solidFill>
                <a:latin typeface="Calibri"/>
                <a:ea typeface="Calibri"/>
                <a:cs typeface="Calibri"/>
                <a:sym typeface="Calibri"/>
              </a:rPr>
              <a:t>Globale,</a:t>
            </a:r>
          </a:p>
          <a:p>
            <a:pPr indent="-342900" lvl="0" marL="342900" marR="0" rtl="0" algn="l">
              <a:spcBef>
                <a:spcPts val="640"/>
              </a:spcBef>
              <a:spcAft>
                <a:spcPts val="0"/>
              </a:spcAft>
              <a:buClr>
                <a:schemeClr val="dk1"/>
              </a:buClr>
              <a:buSzPct val="100000"/>
              <a:buFont typeface="Arial"/>
              <a:buChar char="•"/>
            </a:pPr>
            <a:r>
              <a:rPr b="0" i="0" lang="fr-FR" sz="3200" u="none" cap="none" strike="noStrike">
                <a:solidFill>
                  <a:schemeClr val="dk1"/>
                </a:solidFill>
                <a:latin typeface="Calibri"/>
                <a:ea typeface="Calibri"/>
                <a:cs typeface="Calibri"/>
                <a:sym typeface="Calibri"/>
              </a:rPr>
              <a:t>Rembourser en anticipé les crédits le plus rapidement possible. </a:t>
            </a:r>
          </a:p>
          <a:p>
            <a:pPr indent="-342900" lvl="0" marL="342900" marR="0" rtl="0" algn="l">
              <a:spcBef>
                <a:spcPts val="640"/>
              </a:spcBef>
              <a:spcAft>
                <a:spcPts val="0"/>
              </a:spcAft>
              <a:buClr>
                <a:schemeClr val="dk1"/>
              </a:buClr>
              <a:buSzPct val="25000"/>
              <a:buFont typeface="Arial"/>
              <a:buNone/>
            </a:pPr>
            <a:r>
              <a:rPr b="0" i="0" lang="fr-FR" sz="3200" u="none" cap="none" strike="noStrike">
                <a:solidFill>
                  <a:schemeClr val="dk1"/>
                </a:solidFill>
                <a:latin typeface="Calibri"/>
                <a:ea typeface="Calibri"/>
                <a:cs typeface="Calibri"/>
                <a:sym typeface="Calibri"/>
              </a:rPr>
              <a:t>              =&gt; 1</a:t>
            </a:r>
            <a:r>
              <a:rPr b="0" baseline="30000" i="0" lang="fr-FR" sz="3200" u="none" cap="none" strike="noStrike">
                <a:solidFill>
                  <a:schemeClr val="dk1"/>
                </a:solidFill>
                <a:latin typeface="Calibri"/>
                <a:ea typeface="Calibri"/>
                <a:cs typeface="Calibri"/>
                <a:sym typeface="Calibri"/>
              </a:rPr>
              <a:t>er</a:t>
            </a:r>
            <a:r>
              <a:rPr b="0" i="0" lang="fr-FR" sz="3200" u="none" cap="none" strike="noStrike">
                <a:solidFill>
                  <a:schemeClr val="dk1"/>
                </a:solidFill>
                <a:latin typeface="Calibri"/>
                <a:ea typeface="Calibri"/>
                <a:cs typeface="Calibri"/>
                <a:sym typeface="Calibri"/>
              </a:rPr>
              <a:t> appart + 2</a:t>
            </a:r>
            <a:r>
              <a:rPr b="0" baseline="30000" i="0" lang="fr-FR" sz="3200" u="none" cap="none" strike="noStrike">
                <a:solidFill>
                  <a:schemeClr val="dk1"/>
                </a:solidFill>
                <a:latin typeface="Calibri"/>
                <a:ea typeface="Calibri"/>
                <a:cs typeface="Calibri"/>
                <a:sym typeface="Calibri"/>
              </a:rPr>
              <a:t>ème</a:t>
            </a:r>
            <a:r>
              <a:rPr b="0" i="0" lang="fr-FR" sz="3200" u="none" cap="none" strike="noStrike">
                <a:solidFill>
                  <a:schemeClr val="dk1"/>
                </a:solidFill>
                <a:latin typeface="Calibri"/>
                <a:ea typeface="Calibri"/>
                <a:cs typeface="Calibri"/>
                <a:sym typeface="Calibri"/>
              </a:rPr>
              <a:t> appart + 3</a:t>
            </a:r>
            <a:r>
              <a:rPr b="0" baseline="30000" i="0" lang="fr-FR" sz="3200" u="none" cap="none" strike="noStrike">
                <a:solidFill>
                  <a:schemeClr val="dk1"/>
                </a:solidFill>
                <a:latin typeface="Calibri"/>
                <a:ea typeface="Calibri"/>
                <a:cs typeface="Calibri"/>
                <a:sym typeface="Calibri"/>
              </a:rPr>
              <a:t>ème</a:t>
            </a:r>
            <a:r>
              <a:rPr b="0" i="0" lang="fr-FR" sz="3200" u="none" cap="none" strike="noStrike">
                <a:solidFill>
                  <a:schemeClr val="dk1"/>
                </a:solidFill>
                <a:latin typeface="Calibri"/>
                <a:ea typeface="Calibri"/>
                <a:cs typeface="Calibri"/>
                <a:sym typeface="Calibri"/>
              </a:rPr>
              <a:t> appart</a:t>
            </a:r>
          </a:p>
          <a:p>
            <a:pPr indent="-342900" lvl="0" marL="342900" marR="0" rtl="0" algn="l">
              <a:spcBef>
                <a:spcPts val="560"/>
              </a:spcBef>
              <a:spcAft>
                <a:spcPts val="0"/>
              </a:spcAft>
              <a:buClr>
                <a:schemeClr val="dk1"/>
              </a:buClr>
              <a:buSzPct val="25000"/>
              <a:buFont typeface="Arial"/>
              <a:buNone/>
            </a:pPr>
            <a:r>
              <a:rPr b="0" i="0" lang="fr-FR" sz="2800" u="none" cap="none" strike="noStrike">
                <a:solidFill>
                  <a:schemeClr val="dk1"/>
                </a:solidFill>
                <a:latin typeface="Calibri"/>
                <a:ea typeface="Calibri"/>
                <a:cs typeface="Calibri"/>
                <a:sym typeface="Calibri"/>
              </a:rPr>
              <a:t>Crédit actuel :    13 667 €    +     0 €      +  59 173 € = 72 840 €</a:t>
            </a:r>
          </a:p>
          <a:p>
            <a:pPr indent="-342900" lvl="0" marL="342900" marR="0" rtl="0" algn="l">
              <a:spcBef>
                <a:spcPts val="600"/>
              </a:spcBef>
              <a:spcAft>
                <a:spcPts val="0"/>
              </a:spcAft>
              <a:buClr>
                <a:schemeClr val="dk1"/>
              </a:buClr>
              <a:buSzPct val="25000"/>
              <a:buFont typeface="Arial"/>
              <a:buNone/>
            </a:pPr>
            <a:r>
              <a:rPr b="0" i="0" lang="fr-FR" sz="3000" u="none" cap="none" strike="noStrike">
                <a:solidFill>
                  <a:schemeClr val="dk1"/>
                </a:solidFill>
                <a:latin typeface="Calibri"/>
                <a:ea typeface="Calibri"/>
                <a:cs typeface="Calibri"/>
                <a:sym typeface="Calibri"/>
              </a:rPr>
              <a:t>TEG :                     4.15 %   +     0 %    +      2.10 %</a:t>
            </a:r>
          </a:p>
          <a:p>
            <a:pPr indent="-342900" lvl="0" marL="342900" marR="0" rtl="0" algn="l">
              <a:spcBef>
                <a:spcPts val="640"/>
              </a:spcBef>
              <a:buClr>
                <a:schemeClr val="dk1"/>
              </a:buClr>
              <a:buSzPct val="25000"/>
              <a:buFont typeface="Arial"/>
              <a:buNone/>
            </a:pPr>
            <a:r>
              <a:rPr b="0" i="0" lang="fr-FR" sz="2800" u="none" cap="none" strike="noStrike">
                <a:solidFill>
                  <a:schemeClr val="dk1"/>
                </a:solidFill>
                <a:latin typeface="Calibri"/>
                <a:ea typeface="Calibri"/>
                <a:cs typeface="Calibri"/>
                <a:sym typeface="Calibri"/>
              </a:rPr>
              <a:t>Loyers </a:t>
            </a:r>
            <a:r>
              <a:rPr b="0" i="0" lang="fr-FR" sz="3200" u="none" cap="none" strike="noStrike">
                <a:solidFill>
                  <a:schemeClr val="dk1"/>
                </a:solidFill>
                <a:latin typeface="Calibri"/>
                <a:ea typeface="Calibri"/>
                <a:cs typeface="Calibri"/>
                <a:sym typeface="Calibri"/>
              </a:rPr>
              <a:t>:                 </a:t>
            </a:r>
            <a:r>
              <a:rPr b="0" i="0" lang="fr-FR" sz="3000" u="none" cap="none" strike="noStrike">
                <a:solidFill>
                  <a:schemeClr val="dk1"/>
                </a:solidFill>
                <a:latin typeface="Calibri"/>
                <a:ea typeface="Calibri"/>
                <a:cs typeface="Calibri"/>
                <a:sym typeface="Calibri"/>
              </a:rPr>
              <a:t>500  €   +  660 €    +      990 € =  2 150 €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x="0" y="0"/>
          <a:ext cx="0" cy="0"/>
          <a:chOff x="0" y="0"/>
          <a:chExt cx="0" cy="0"/>
        </a:xfrm>
      </p:grpSpPr>
      <p:graphicFrame>
        <p:nvGraphicFramePr>
          <p:cNvPr id="149" name="Shape 149"/>
          <p:cNvGraphicFramePr/>
          <p:nvPr/>
        </p:nvGraphicFramePr>
        <p:xfrm>
          <a:off x="1115616" y="1124744"/>
          <a:ext cx="3000000" cy="3000000"/>
        </p:xfrm>
        <a:graphic>
          <a:graphicData uri="http://schemas.openxmlformats.org/drawingml/2006/table">
            <a:tbl>
              <a:tblPr bandRow="1" firstRow="1">
                <a:noFill/>
                <a:tableStyleId>{8B886A9B-C719-4FDB-91F0-CC500276AEF8}</a:tableStyleId>
              </a:tblPr>
              <a:tblGrid>
                <a:gridCol w="1800200"/>
                <a:gridCol w="1584175"/>
                <a:gridCol w="1656175"/>
                <a:gridCol w="2016225"/>
              </a:tblGrid>
              <a:tr h="547950">
                <a:tc>
                  <a:txBody>
                    <a:bodyPr>
                      <a:noAutofit/>
                    </a:bodyPr>
                    <a:lstStyle/>
                    <a:p>
                      <a:pPr indent="0" lvl="0" marL="0" marR="0" rtl="0" algn="l">
                        <a:spcBef>
                          <a:spcPts val="0"/>
                        </a:spcBef>
                        <a:buSzPct val="25000"/>
                        <a:buNone/>
                      </a:pPr>
                      <a:r>
                        <a:t/>
                      </a:r>
                      <a:endParaRPr sz="1800"/>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BFBFBF"/>
                    </a:solidFill>
                  </a:tcPr>
                </a:tc>
                <a:tc>
                  <a:txBody>
                    <a:bodyPr>
                      <a:noAutofit/>
                    </a:bodyPr>
                    <a:lstStyle/>
                    <a:p>
                      <a:pPr indent="0" lvl="0" marL="0" marR="0" rtl="0" algn="ctr">
                        <a:spcBef>
                          <a:spcPts val="0"/>
                        </a:spcBef>
                        <a:buSzPct val="25000"/>
                        <a:buNone/>
                      </a:pPr>
                      <a:r>
                        <a:rPr lang="fr-FR" sz="1800"/>
                        <a:t>1 er appartement</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BFBFBF"/>
                    </a:solidFill>
                  </a:tcPr>
                </a:tc>
                <a:tc>
                  <a:txBody>
                    <a:bodyPr>
                      <a:noAutofit/>
                    </a:bodyPr>
                    <a:lstStyle/>
                    <a:p>
                      <a:pPr indent="0" lvl="0" marL="0" marR="0" rtl="0" algn="ctr">
                        <a:spcBef>
                          <a:spcPts val="0"/>
                        </a:spcBef>
                        <a:buSzPct val="25000"/>
                        <a:buNone/>
                      </a:pPr>
                      <a:r>
                        <a:rPr lang="fr-FR" sz="1800"/>
                        <a:t>2 ème appartement</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BFBFBF"/>
                    </a:solidFill>
                  </a:tcPr>
                </a:tc>
                <a:tc>
                  <a:txBody>
                    <a:bodyPr>
                      <a:noAutofit/>
                    </a:bodyPr>
                    <a:lstStyle/>
                    <a:p>
                      <a:pPr indent="0" lvl="0" marL="0" marR="0" rtl="0" algn="ctr">
                        <a:spcBef>
                          <a:spcPts val="0"/>
                        </a:spcBef>
                        <a:buSzPct val="25000"/>
                        <a:buNone/>
                      </a:pPr>
                      <a:r>
                        <a:rPr lang="fr-FR" sz="1800"/>
                        <a:t>3 ème appartement</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BFBFBF"/>
                    </a:solidFill>
                  </a:tcPr>
                </a:tc>
              </a:tr>
              <a:tr h="547950">
                <a:tc>
                  <a:txBody>
                    <a:bodyPr>
                      <a:noAutofit/>
                    </a:bodyPr>
                    <a:lstStyle/>
                    <a:p>
                      <a:pPr indent="0" lvl="0" marL="0" marR="0" rtl="0" algn="l">
                        <a:spcBef>
                          <a:spcPts val="0"/>
                        </a:spcBef>
                        <a:buSzPct val="25000"/>
                        <a:buNone/>
                      </a:pPr>
                      <a:r>
                        <a:rPr lang="fr-FR" sz="1800"/>
                        <a:t>Emprunts</a:t>
                      </a:r>
                      <a:r>
                        <a:rPr lang="fr-FR" sz="1800"/>
                        <a:t> (reste)</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13 667 €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0 €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59 173 €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r>
              <a:tr h="547950">
                <a:tc>
                  <a:txBody>
                    <a:bodyPr>
                      <a:noAutofit/>
                    </a:bodyPr>
                    <a:lstStyle/>
                    <a:p>
                      <a:pPr indent="0" lvl="0" marL="0" marR="0" rtl="0" algn="l">
                        <a:spcBef>
                          <a:spcPts val="0"/>
                        </a:spcBef>
                        <a:buSzPct val="25000"/>
                        <a:buNone/>
                      </a:pPr>
                      <a:r>
                        <a:rPr lang="fr-FR" sz="1800"/>
                        <a:t>Crédits mensuels</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205</a:t>
                      </a:r>
                      <a:r>
                        <a:rPr lang="fr-FR" sz="1800"/>
                        <a:t>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0 €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98 €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r>
              <a:tr h="547950">
                <a:tc>
                  <a:txBody>
                    <a:bodyPr>
                      <a:noAutofit/>
                    </a:bodyPr>
                    <a:lstStyle/>
                    <a:p>
                      <a:pPr indent="0" lvl="0" marL="0" marR="0" rtl="0" algn="l">
                        <a:spcBef>
                          <a:spcPts val="0"/>
                        </a:spcBef>
                        <a:buSzPct val="25000"/>
                        <a:buNone/>
                      </a:pPr>
                      <a:r>
                        <a:rPr lang="fr-FR" sz="1800"/>
                        <a:t>Loyers</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500 €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660 €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c>
                  <a:txBody>
                    <a:bodyPr>
                      <a:noAutofit/>
                    </a:bodyPr>
                    <a:lstStyle/>
                    <a:p>
                      <a:pPr indent="0" lvl="0" marL="0" marR="0" rtl="0" algn="ctr">
                        <a:spcBef>
                          <a:spcPts val="0"/>
                        </a:spcBef>
                        <a:buSzPct val="25000"/>
                        <a:buNone/>
                      </a:pPr>
                      <a:r>
                        <a:rPr lang="fr-FR" sz="1800"/>
                        <a:t>990 €</a:t>
                      </a:r>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chemeClr val="lt1"/>
                    </a:solidFill>
                  </a:tcPr>
                </a:tc>
              </a:tr>
            </a:tbl>
          </a:graphicData>
        </a:graphic>
      </p:graphicFrame>
      <p:sp>
        <p:nvSpPr>
          <p:cNvPr id="150" name="Shape 150"/>
          <p:cNvSpPr txBox="1"/>
          <p:nvPr/>
        </p:nvSpPr>
        <p:spPr>
          <a:xfrm>
            <a:off x="1619671" y="404663"/>
            <a:ext cx="6624735" cy="646331"/>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0" i="0" lang="fr-FR" sz="3600" u="none" cap="none" strike="noStrike">
                <a:solidFill>
                  <a:schemeClr val="dk1"/>
                </a:solidFill>
                <a:latin typeface="Calibri"/>
                <a:ea typeface="Calibri"/>
                <a:cs typeface="Calibri"/>
                <a:sym typeface="Calibri"/>
              </a:rPr>
              <a:t>Bilan + Objectif</a:t>
            </a:r>
          </a:p>
        </p:txBody>
      </p:sp>
      <p:sp>
        <p:nvSpPr>
          <p:cNvPr id="151" name="Shape 151"/>
          <p:cNvSpPr txBox="1"/>
          <p:nvPr/>
        </p:nvSpPr>
        <p:spPr>
          <a:xfrm>
            <a:off x="1115616" y="3501007"/>
            <a:ext cx="7272808" cy="3139321"/>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fr-FR" sz="1800" u="none" cap="none" strike="noStrike">
                <a:solidFill>
                  <a:schemeClr val="dk1"/>
                </a:solidFill>
                <a:latin typeface="Calibri"/>
                <a:ea typeface="Calibri"/>
                <a:cs typeface="Calibri"/>
                <a:sym typeface="Calibri"/>
              </a:rPr>
              <a:t>Objectif : Rembourser le plus rapidement possible les crédits.</a:t>
            </a:r>
          </a:p>
          <a:p>
            <a:pPr indent="0" lvl="0" marL="0" marR="0" rtl="0" algn="l">
              <a:spcBef>
                <a:spcPts val="0"/>
              </a:spcBef>
              <a:buNone/>
            </a:pPr>
            <a:r>
              <a:t/>
            </a:r>
            <a:endParaRPr sz="1800">
              <a:solidFill>
                <a:schemeClr val="dk1"/>
              </a:solidFill>
              <a:latin typeface="Calibri"/>
              <a:ea typeface="Calibri"/>
              <a:cs typeface="Calibri"/>
              <a:sym typeface="Calibri"/>
            </a:endParaRPr>
          </a:p>
          <a:p>
            <a:pPr indent="0" lvl="0" marL="0" marR="0" rtl="0" algn="l">
              <a:spcBef>
                <a:spcPts val="0"/>
              </a:spcBef>
              <a:buSzPct val="25000"/>
              <a:buNone/>
            </a:pPr>
            <a:r>
              <a:rPr lang="fr-FR" sz="1800">
                <a:solidFill>
                  <a:schemeClr val="dk1"/>
                </a:solidFill>
                <a:latin typeface="Calibri"/>
                <a:ea typeface="Calibri"/>
                <a:cs typeface="Calibri"/>
                <a:sym typeface="Calibri"/>
              </a:rPr>
              <a:t>660 + 892 € (990 – 98) =&gt; 1552 € - impôts (1/3). Restent environ 1 000 €/mois qui serviront à rembourser les prêts.</a:t>
            </a:r>
          </a:p>
          <a:p>
            <a:pPr indent="0" lvl="0" marL="0" marR="0" rtl="0" algn="l">
              <a:spcBef>
                <a:spcPts val="0"/>
              </a:spcBef>
              <a:buSzPct val="25000"/>
              <a:buNone/>
            </a:pPr>
            <a:r>
              <a:rPr lang="fr-FR" sz="1800">
                <a:solidFill>
                  <a:schemeClr val="dk1"/>
                </a:solidFill>
                <a:latin typeface="Calibri"/>
                <a:ea typeface="Calibri"/>
                <a:cs typeface="Calibri"/>
                <a:sym typeface="Calibri"/>
              </a:rPr>
              <a:t>Bilan 1</a:t>
            </a:r>
            <a:r>
              <a:rPr baseline="30000" lang="fr-FR" sz="1800">
                <a:solidFill>
                  <a:schemeClr val="dk1"/>
                </a:solidFill>
                <a:latin typeface="Calibri"/>
                <a:ea typeface="Calibri"/>
                <a:cs typeface="Calibri"/>
                <a:sym typeface="Calibri"/>
              </a:rPr>
              <a:t>er</a:t>
            </a:r>
            <a:r>
              <a:rPr lang="fr-FR" sz="1800">
                <a:solidFill>
                  <a:schemeClr val="dk1"/>
                </a:solidFill>
                <a:latin typeface="Calibri"/>
                <a:ea typeface="Calibri"/>
                <a:cs typeface="Calibri"/>
                <a:sym typeface="Calibri"/>
              </a:rPr>
              <a:t> appartement 1000 x 12 mois = 12 000 €. Pourrait être remboursé en 1 an environ.</a:t>
            </a:r>
          </a:p>
          <a:p>
            <a:pPr indent="0" lvl="0" marL="0" marR="0" rtl="0" algn="l">
              <a:spcBef>
                <a:spcPts val="0"/>
              </a:spcBef>
              <a:buSzPct val="25000"/>
              <a:buNone/>
            </a:pPr>
            <a:r>
              <a:rPr lang="fr-FR" sz="1800">
                <a:solidFill>
                  <a:schemeClr val="dk1"/>
                </a:solidFill>
                <a:latin typeface="Calibri"/>
                <a:ea typeface="Calibri"/>
                <a:cs typeface="Calibri"/>
                <a:sym typeface="Calibri"/>
              </a:rPr>
              <a:t>Bilan 3</a:t>
            </a:r>
            <a:r>
              <a:rPr baseline="30000" lang="fr-FR" sz="1800">
                <a:solidFill>
                  <a:schemeClr val="dk1"/>
                </a:solidFill>
                <a:latin typeface="Calibri"/>
                <a:ea typeface="Calibri"/>
                <a:cs typeface="Calibri"/>
                <a:sym typeface="Calibri"/>
              </a:rPr>
              <a:t>ème</a:t>
            </a:r>
            <a:r>
              <a:rPr lang="fr-FR" sz="1800">
                <a:solidFill>
                  <a:schemeClr val="dk1"/>
                </a:solidFill>
                <a:latin typeface="Calibri"/>
                <a:ea typeface="Calibri"/>
                <a:cs typeface="Calibri"/>
                <a:sym typeface="Calibri"/>
              </a:rPr>
              <a:t> appartement 1000 + 350 (1/3 de 500 € enlevés) = 1350 x 12 mois = 16 200 €. Pourrait être remboursé en 3 ans et 6 mois. </a:t>
            </a:r>
          </a:p>
          <a:p>
            <a:pPr indent="0" lvl="0" marL="0" marR="0" rtl="0" algn="l">
              <a:spcBef>
                <a:spcPts val="0"/>
              </a:spcBef>
              <a:buNone/>
            </a:pPr>
            <a:r>
              <a:t/>
            </a:r>
            <a:endParaRPr sz="1800">
              <a:solidFill>
                <a:schemeClr val="dk1"/>
              </a:solidFill>
              <a:latin typeface="Calibri"/>
              <a:ea typeface="Calibri"/>
              <a:cs typeface="Calibri"/>
              <a:sym typeface="Calibri"/>
            </a:endParaRPr>
          </a:p>
          <a:p>
            <a:pPr indent="0" lvl="0" marL="0" marR="0" rtl="0" algn="l">
              <a:spcBef>
                <a:spcPts val="0"/>
              </a:spcBef>
              <a:buSzPct val="25000"/>
              <a:buNone/>
            </a:pPr>
            <a:r>
              <a:rPr lang="fr-FR" sz="1800">
                <a:solidFill>
                  <a:schemeClr val="dk1"/>
                </a:solidFill>
                <a:latin typeface="Calibri"/>
                <a:ea typeface="Calibri"/>
                <a:cs typeface="Calibri"/>
                <a:sym typeface="Calibri"/>
              </a:rPr>
              <a:t>Sans compter les frais. </a:t>
            </a:r>
          </a:p>
          <a:p>
            <a:pPr indent="0" lvl="0" marL="0" marR="0" rtl="0" algn="l">
              <a:spcBef>
                <a:spcPts val="0"/>
              </a:spcBef>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